
<file path=[Content_Types].xml><?xml version="1.0" encoding="utf-8"?>
<Types xmlns="http://schemas.openxmlformats.org/package/2006/content-types">
  <Default Extension="jpeg" ContentType="image/jpeg"/>
  <Default Extension="jpg" ContentType="image/jpeg"/>
  <Default Extension="jpg!s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68" r:id="rId1"/>
  </p:sldMasterIdLst>
  <p:notesMasterIdLst>
    <p:notesMasterId r:id="rId17"/>
  </p:notesMasterIdLst>
  <p:sldIdLst>
    <p:sldId id="256" r:id="rId2"/>
    <p:sldId id="278" r:id="rId3"/>
    <p:sldId id="267" r:id="rId4"/>
    <p:sldId id="257" r:id="rId5"/>
    <p:sldId id="277" r:id="rId6"/>
    <p:sldId id="276" r:id="rId7"/>
    <p:sldId id="258" r:id="rId8"/>
    <p:sldId id="259" r:id="rId9"/>
    <p:sldId id="260" r:id="rId10"/>
    <p:sldId id="261" r:id="rId11"/>
    <p:sldId id="262" r:id="rId12"/>
    <p:sldId id="264" r:id="rId13"/>
    <p:sldId id="265" r:id="rId14"/>
    <p:sldId id="266" r:id="rId15"/>
    <p:sldId id="27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87"/>
    <p:restoredTop sz="95940"/>
  </p:normalViewPr>
  <p:slideViewPr>
    <p:cSldViewPr snapToGrid="0" snapToObjects="1">
      <p:cViewPr varScale="1">
        <p:scale>
          <a:sx n="116" d="100"/>
          <a:sy n="116" d="100"/>
        </p:scale>
        <p:origin x="3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CA0B1C-37C4-B04C-ACC5-2E40357CF864}" type="datetimeFigureOut">
              <a:rPr lang="fr-FR" smtClean="0"/>
              <a:t>11/06/2021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8A832-221C-AA40-896E-EC2F6AD248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1685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F4233385-930E-D646-B8D9-8E489F6AED80}" type="datetime1">
              <a:rPr lang="fr-FR" smtClean="0"/>
              <a:t>11/06/2021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 « Quelles approches pour favoriser la diversité des langues ? Retour sur un projet Erasmus + autour du concours kamishibaï plurilingue » Deborah Gentès, Delphine Leroy, Marie Peretti-Ndiaye &amp; Pascale Prax-Dubois 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C8970-CF75-0046-99E7-4FA3045E0E5A}" type="datetime1">
              <a:rPr lang="fr-FR" smtClean="0"/>
              <a:t>11/06/2021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 « Quelles approches pour favoriser la diversité des langues ? Retour sur un projet Erasmus + autour du concours kamishibaï plurilingue » Deborah Gentès, Delphine Leroy, Marie Peretti-Ndiaye &amp; Pascale Prax-Dubois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5FEB-7546-5344-9879-F8EE5FDCD33D}" type="datetime1">
              <a:rPr lang="fr-FR" smtClean="0"/>
              <a:t>11/06/2021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 « Quelles approches pour favoriser la diversité des langues ? Retour sur un projet Erasmus + autour du concours kamishibaï plurilingue » Deborah Gentès, Delphine Leroy, Marie Peretti-Ndiaye &amp; Pascale Prax-Dubois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13900-780E-F84B-BADC-B6F9AE21CCE9}" type="datetime1">
              <a:rPr lang="fr-FR" smtClean="0"/>
              <a:t>11/06/2021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 « Quelles approches pour favoriser la diversité des langues ? Retour sur un projet Erasmus + autour du concours kamishibaï plurilingue » Deborah Gentès, Delphine Leroy, Marie Peretti-Ndiaye &amp; Pascale Prax-Dubois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8DD69D9-ABD3-754B-B9D4-71E84FD10286}" type="datetime1">
              <a:rPr lang="fr-FR" smtClean="0"/>
              <a:t>11/06/2021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 « Quelles approches pour favoriser la diversité des langues ? Retour sur un projet Erasmus + autour du concours kamishibaï plurilingue » Deborah Gentès, Delphine Leroy, Marie Peretti-Ndiaye &amp; Pascale Prax-Dubois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4F8AE-299B-7242-A824-480F2DF302EF}" type="datetime1">
              <a:rPr lang="fr-FR" smtClean="0"/>
              <a:t>11/06/2021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 « Quelles approches pour favoriser la diversité des langues ? Retour sur un projet Erasmus + autour du concours kamishibaï plurilingue » Deborah Gentès, Delphine Leroy, Marie Peretti-Ndiaye &amp; Pascale Prax-Dubois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5D55F-AAED-DB42-BECE-674F5C8D9713}" type="datetime1">
              <a:rPr lang="fr-FR" smtClean="0"/>
              <a:t>11/06/2021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 « Quelles approches pour favoriser la diversité des langues ? Retour sur un projet Erasmus + autour du concours kamishibaï plurilingue » Deborah Gentès, Delphine Leroy, Marie Peretti-Ndiaye &amp; Pascale Prax-Dubois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6A913-84D4-BE49-B67C-BA80C31C3955}" type="datetime1">
              <a:rPr lang="fr-FR" smtClean="0"/>
              <a:t>11/06/2021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 « Quelles approches pour favoriser la diversité des langues ? Retour sur un projet Erasmus + autour du concours kamishibaï plurilingue » Deborah Gentès, Delphine Leroy, Marie Peretti-Ndiaye &amp; Pascale Prax-Dubois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A7CC-E4EF-674D-9760-45956CCF1DDD}" type="datetime1">
              <a:rPr lang="fr-FR" smtClean="0"/>
              <a:t>11/06/2021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 « Quelles approches pour favoriser la diversité des langues ? Retour sur un projet Erasmus + autour du concours kamishibaï plurilingue » Deborah Gentès, Delphine Leroy, Marie Peretti-Ndiaye &amp; Pascale Prax-Dubois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E617F-20BD-D142-B490-D7CCFC8E10D2}" type="datetime1">
              <a:rPr lang="fr-FR" smtClean="0"/>
              <a:t>11/06/2021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 « Quelles approches pour favoriser la diversité des langues ? Retour sur un projet Erasmus + autour du concours kamishibaï plurilingue » Deborah Gentès, Delphine Leroy, Marie Peretti-Ndiaye &amp; Pascale Prax-Dubois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704C1E8-2507-E44B-BB69-691C566A96B7}" type="datetime1">
              <a:rPr lang="fr-FR" smtClean="0"/>
              <a:t>11/06/2021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 « Quelles approches pour favoriser la diversité des langues ? Retour sur un projet Erasmus + autour du concours kamishibaï plurilingue » Deborah Gentès, Delphine Leroy, Marie Peretti-Ndiaye &amp; Pascale Prax-Dubois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48A54D1-9F8C-5C45-BC26-3ED8729BED5B}" type="datetime1">
              <a:rPr lang="fr-FR" smtClean="0"/>
              <a:t>11/06/2021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 « Quelles approches pour favoriser la diversité des langues ? Retour sur un projet Erasmus + autour du concours kamishibaï plurilingue » Deborah Gentès, Delphine Leroy, Marie Peretti-Ndiaye &amp; Pascale Prax-Dubois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fr/photo/722969" TargetMode="External"/><Relationship Id="rId7" Type="http://schemas.openxmlformats.org/officeDocument/2006/relationships/image" Target="../media/image6.tiff"/><Relationship Id="rId2" Type="http://schemas.openxmlformats.org/officeDocument/2006/relationships/image" Target="../media/image18.jpg!s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tiff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7" Type="http://schemas.openxmlformats.org/officeDocument/2006/relationships/hyperlink" Target="http://www.scolalor.org/providencebayon/spip.php?article586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6.tiff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iff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iff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tiff"/><Relationship Id="rId5" Type="http://schemas.openxmlformats.org/officeDocument/2006/relationships/image" Target="../media/image6.tiff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tif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tiff"/><Relationship Id="rId7" Type="http://schemas.openxmlformats.org/officeDocument/2006/relationships/hyperlink" Target="https://pixabay.com/fr/smiley-clin-d-%C5%93il-dr%C3%B4le-douce-1290597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6.tiff"/><Relationship Id="rId4" Type="http://schemas.openxmlformats.org/officeDocument/2006/relationships/image" Target="../media/image5.png"/><Relationship Id="rId9" Type="http://schemas.openxmlformats.org/officeDocument/2006/relationships/hyperlink" Target="https://fr.wikipedia.org/wiki/Clin_d'%C5%93i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tiff"/><Relationship Id="rId5" Type="http://schemas.openxmlformats.org/officeDocument/2006/relationships/image" Target="../media/image6.tiff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4.tiff"/><Relationship Id="rId7" Type="http://schemas.openxmlformats.org/officeDocument/2006/relationships/hyperlink" Target="https://commons.wikimedia.org/wiki/File:Kamishibai_artist_at_kyomizudera_1.jp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6.tiff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hyperlink" Target="https://bibliotecalabra.blogspot.com/2016/09/cuentos-kamishibai-2016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7" Type="http://schemas.openxmlformats.org/officeDocument/2006/relationships/hyperlink" Target="https://www.dulala.fr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6.tiff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ulala.fr/le-kamishibai-plurilingue-de-dulala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7" Type="http://schemas.openxmlformats.org/officeDocument/2006/relationships/hyperlink" Target="https://freesvg.org/prismatic-human-cooperation-vortex-2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6.tiff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27C8CF-4E3A-424C-B142-1C50ED630B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0712" y="1372130"/>
            <a:ext cx="9071242" cy="3299312"/>
          </a:xfrm>
        </p:spPr>
        <p:txBody>
          <a:bodyPr/>
          <a:lstStyle/>
          <a:p>
            <a:br>
              <a:rPr lang="fr-FR" sz="4800" b="1" cap="none" dirty="0"/>
            </a:br>
            <a:r>
              <a:rPr lang="fr-FR" sz="4800" b="1" cap="none" dirty="0"/>
              <a:t>   </a:t>
            </a:r>
            <a:r>
              <a:rPr lang="fr-FR" sz="1400" cap="none" dirty="0">
                <a:solidFill>
                  <a:schemeClr val="accent2"/>
                </a:solidFill>
              </a:rPr>
              <a:t>colloque </a:t>
            </a:r>
            <a:r>
              <a:rPr lang="fr-FR" sz="1400" cap="none" dirty="0" err="1">
                <a:solidFill>
                  <a:schemeClr val="accent2"/>
                </a:solidFill>
              </a:rPr>
              <a:t>Ofaj</a:t>
            </a:r>
            <a:r>
              <a:rPr lang="fr-FR" sz="1400" cap="none" dirty="0">
                <a:solidFill>
                  <a:schemeClr val="accent2"/>
                </a:solidFill>
              </a:rPr>
              <a:t> juin 2021</a:t>
            </a:r>
            <a:br>
              <a:rPr lang="fr-FR" sz="4800" b="1" cap="none" dirty="0"/>
            </a:br>
            <a:r>
              <a:rPr lang="fr-FR" sz="4800" b="1" cap="none" dirty="0"/>
              <a:t>Quelles approches pour favoriser la diversité des langues ?</a:t>
            </a:r>
            <a:br>
              <a:rPr lang="fr-FR" sz="4800" b="1" cap="none" dirty="0"/>
            </a:br>
            <a:r>
              <a:rPr lang="fr-FR" sz="3200" b="1" cap="none" dirty="0"/>
              <a:t>Retour sur un projet Erasmus + autour du concours </a:t>
            </a:r>
            <a:r>
              <a:rPr lang="fr-FR" sz="3200" b="1" cap="none" dirty="0" err="1"/>
              <a:t>kamishibaï</a:t>
            </a:r>
            <a:r>
              <a:rPr lang="fr-FR" sz="3200" b="1" cap="none" dirty="0"/>
              <a:t> plurilingue </a:t>
            </a:r>
            <a:r>
              <a:rPr lang="fr-FR" sz="3200" cap="none" dirty="0"/>
              <a:t> </a:t>
            </a:r>
            <a:br>
              <a:rPr lang="fr-FR" sz="4800" dirty="0"/>
            </a:br>
            <a:endParaRPr lang="fr-FR" sz="48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0606ED9-F4BA-DA4E-8A57-C3420B7AA7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Deborah </a:t>
            </a:r>
            <a:r>
              <a:rPr lang="fr-FR" b="1" dirty="0" err="1"/>
              <a:t>Gentès</a:t>
            </a:r>
            <a:r>
              <a:rPr lang="fr-FR" b="1" dirty="0"/>
              <a:t>,</a:t>
            </a:r>
            <a:r>
              <a:rPr lang="fr-FR" dirty="0"/>
              <a:t> </a:t>
            </a:r>
            <a:r>
              <a:rPr lang="fr-FR" b="1" dirty="0"/>
              <a:t>Delphine Leroy</a:t>
            </a:r>
            <a:r>
              <a:rPr lang="fr-FR" dirty="0"/>
              <a:t>, </a:t>
            </a:r>
            <a:r>
              <a:rPr lang="fr-FR" b="1" dirty="0"/>
              <a:t>Marie Peretti-Ndiaye &amp; Pascale </a:t>
            </a:r>
            <a:r>
              <a:rPr lang="fr-FR" b="1" dirty="0" err="1"/>
              <a:t>Prax</a:t>
            </a:r>
            <a:r>
              <a:rPr lang="fr-FR" b="1" dirty="0"/>
              <a:t>-Dubois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C8D4E81-CFF4-8C44-B11C-2A169E8E7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960" y="5733689"/>
            <a:ext cx="2105649" cy="100405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812181B-3282-8E4A-9790-0DC3212BBDF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012" y="5841500"/>
            <a:ext cx="2551321" cy="788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8C1149B-2E41-0D44-A494-0E5431AB09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0176" y="5817479"/>
            <a:ext cx="2202959" cy="967257"/>
          </a:xfrm>
          <a:prstGeom prst="rect">
            <a:avLst/>
          </a:prstGeom>
        </p:spPr>
      </p:pic>
      <p:pic>
        <p:nvPicPr>
          <p:cNvPr id="1026" name="Picture 2" descr="Logo Erasmus | Signification, Symbole, Évolution">
            <a:extLst>
              <a:ext uri="{FF2B5EF4-FFF2-40B4-BE49-F238E27FC236}">
                <a16:creationId xmlns:a16="http://schemas.microsoft.com/office/drawing/2014/main" id="{A1CAB995-9989-574D-AE57-7AC5E712C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783" y="5654778"/>
            <a:ext cx="2105649" cy="113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598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9BE678-D008-0B4D-B037-6A6E5B7C9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3600" dirty="0">
                <a:solidFill>
                  <a:schemeClr val="tx1"/>
                </a:solidFill>
              </a:rPr>
              <a:t>Notre focale : </a:t>
            </a:r>
            <a:br>
              <a:rPr lang="fr-FR" sz="3600" dirty="0">
                <a:solidFill>
                  <a:schemeClr val="tx1"/>
                </a:solidFill>
              </a:rPr>
            </a:br>
            <a:r>
              <a:rPr lang="fr-FR" sz="3600" dirty="0">
                <a:solidFill>
                  <a:schemeClr val="tx1"/>
                </a:solidFill>
              </a:rPr>
              <a:t>L’écriture collective &amp; collaborative</a:t>
            </a:r>
            <a:br>
              <a:rPr lang="fr-FR" sz="3600" dirty="0">
                <a:solidFill>
                  <a:schemeClr val="accent2"/>
                </a:solidFill>
              </a:rPr>
            </a:br>
            <a:r>
              <a:rPr lang="fr-FR" sz="3600" dirty="0" err="1">
                <a:solidFill>
                  <a:schemeClr val="accent2"/>
                </a:solidFill>
              </a:rPr>
              <a:t>Unser</a:t>
            </a:r>
            <a:r>
              <a:rPr lang="fr-FR" sz="3600" dirty="0">
                <a:solidFill>
                  <a:schemeClr val="accent2"/>
                </a:solidFill>
              </a:rPr>
              <a:t> </a:t>
            </a:r>
            <a:r>
              <a:rPr lang="fr-FR" sz="3600" dirty="0" err="1">
                <a:solidFill>
                  <a:schemeClr val="accent2"/>
                </a:solidFill>
              </a:rPr>
              <a:t>Fokus</a:t>
            </a:r>
            <a:r>
              <a:rPr lang="fr-FR" sz="3600" dirty="0">
                <a:solidFill>
                  <a:schemeClr val="accent2"/>
                </a:solidFill>
              </a:rPr>
              <a:t>: </a:t>
            </a:r>
            <a:r>
              <a:rPr lang="fr-FR" sz="3600" dirty="0" err="1">
                <a:solidFill>
                  <a:schemeClr val="accent2"/>
                </a:solidFill>
              </a:rPr>
              <a:t>Kollektives</a:t>
            </a:r>
            <a:r>
              <a:rPr lang="fr-FR" sz="3600" dirty="0">
                <a:solidFill>
                  <a:schemeClr val="accent2"/>
                </a:solidFill>
              </a:rPr>
              <a:t> &amp; </a:t>
            </a:r>
            <a:r>
              <a:rPr lang="fr-FR" sz="3600" dirty="0" err="1">
                <a:solidFill>
                  <a:schemeClr val="accent2"/>
                </a:solidFill>
              </a:rPr>
              <a:t>kollaboratives</a:t>
            </a:r>
            <a:r>
              <a:rPr lang="fr-FR" sz="3600" dirty="0">
                <a:solidFill>
                  <a:schemeClr val="accent2"/>
                </a:solidFill>
              </a:rPr>
              <a:t> </a:t>
            </a:r>
            <a:r>
              <a:rPr lang="fr-FR" sz="3600" dirty="0" err="1">
                <a:solidFill>
                  <a:schemeClr val="accent2"/>
                </a:solidFill>
              </a:rPr>
              <a:t>Schreiben</a:t>
            </a:r>
            <a:endParaRPr lang="fr-FR" sz="3600" dirty="0">
              <a:solidFill>
                <a:schemeClr val="accent2"/>
              </a:solidFill>
            </a:endParaRPr>
          </a:p>
        </p:txBody>
      </p:sp>
      <p:pic>
        <p:nvPicPr>
          <p:cNvPr id="11" name="Espace réservé du contenu 10">
            <a:extLst>
              <a:ext uri="{FF2B5EF4-FFF2-40B4-BE49-F238E27FC236}">
                <a16:creationId xmlns:a16="http://schemas.microsoft.com/office/drawing/2014/main" id="{A09A900E-76F5-A348-89D4-198A72FC50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65137" y="2754636"/>
            <a:ext cx="4144191" cy="2766410"/>
          </a:xfr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154F712-8A52-E245-AA3D-450AD7BC1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66800" y="6215406"/>
            <a:ext cx="8788400" cy="366586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 « </a:t>
            </a:r>
            <a:r>
              <a:rPr lang="en-US" dirty="0" err="1">
                <a:solidFill>
                  <a:schemeClr val="accent2"/>
                </a:solidFill>
              </a:rPr>
              <a:t>Quelles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approches</a:t>
            </a:r>
            <a:r>
              <a:rPr lang="en-US" dirty="0">
                <a:solidFill>
                  <a:schemeClr val="accent2"/>
                </a:solidFill>
              </a:rPr>
              <a:t> pour </a:t>
            </a:r>
            <a:r>
              <a:rPr lang="en-US" dirty="0" err="1">
                <a:solidFill>
                  <a:schemeClr val="accent2"/>
                </a:solidFill>
              </a:rPr>
              <a:t>favoriser</a:t>
            </a:r>
            <a:r>
              <a:rPr lang="en-US" dirty="0">
                <a:solidFill>
                  <a:schemeClr val="accent2"/>
                </a:solidFill>
              </a:rPr>
              <a:t> la </a:t>
            </a:r>
            <a:r>
              <a:rPr lang="en-US" dirty="0" err="1">
                <a:solidFill>
                  <a:schemeClr val="accent2"/>
                </a:solidFill>
              </a:rPr>
              <a:t>diversité</a:t>
            </a:r>
            <a:r>
              <a:rPr lang="en-US" dirty="0">
                <a:solidFill>
                  <a:schemeClr val="accent2"/>
                </a:solidFill>
              </a:rPr>
              <a:t> des </a:t>
            </a:r>
            <a:r>
              <a:rPr lang="en-US" dirty="0" err="1">
                <a:solidFill>
                  <a:schemeClr val="accent2"/>
                </a:solidFill>
              </a:rPr>
              <a:t>langues</a:t>
            </a:r>
            <a:r>
              <a:rPr lang="en-US" dirty="0">
                <a:solidFill>
                  <a:schemeClr val="accent2"/>
                </a:solidFill>
              </a:rPr>
              <a:t> ? Retour sur un </a:t>
            </a:r>
            <a:r>
              <a:rPr lang="en-US" dirty="0" err="1">
                <a:solidFill>
                  <a:schemeClr val="accent2"/>
                </a:solidFill>
              </a:rPr>
              <a:t>projet</a:t>
            </a:r>
            <a:r>
              <a:rPr lang="en-US" dirty="0">
                <a:solidFill>
                  <a:schemeClr val="accent2"/>
                </a:solidFill>
              </a:rPr>
              <a:t> Erasmus + </a:t>
            </a:r>
            <a:r>
              <a:rPr lang="en-US" dirty="0" err="1">
                <a:solidFill>
                  <a:schemeClr val="accent2"/>
                </a:solidFill>
              </a:rPr>
              <a:t>autour</a:t>
            </a:r>
            <a:r>
              <a:rPr lang="en-US" dirty="0">
                <a:solidFill>
                  <a:schemeClr val="accent2"/>
                </a:solidFill>
              </a:rPr>
              <a:t> du concours </a:t>
            </a:r>
            <a:r>
              <a:rPr lang="en-US" dirty="0" err="1">
                <a:solidFill>
                  <a:schemeClr val="accent2"/>
                </a:solidFill>
              </a:rPr>
              <a:t>kamishibaï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plurilingue</a:t>
            </a:r>
            <a:r>
              <a:rPr lang="en-US" dirty="0">
                <a:solidFill>
                  <a:schemeClr val="accent2"/>
                </a:solidFill>
              </a:rPr>
              <a:t> » Deborah </a:t>
            </a:r>
            <a:r>
              <a:rPr lang="en-US" dirty="0" err="1">
                <a:solidFill>
                  <a:schemeClr val="accent2"/>
                </a:solidFill>
              </a:rPr>
              <a:t>Gentès</a:t>
            </a:r>
            <a:r>
              <a:rPr lang="en-US" dirty="0">
                <a:solidFill>
                  <a:schemeClr val="accent2"/>
                </a:solidFill>
              </a:rPr>
              <a:t>, Delphine Leroy, Marie </a:t>
            </a:r>
            <a:r>
              <a:rPr lang="en-US" dirty="0" err="1">
                <a:solidFill>
                  <a:schemeClr val="accent2"/>
                </a:solidFill>
              </a:rPr>
              <a:t>Peretti</a:t>
            </a:r>
            <a:r>
              <a:rPr lang="en-US" dirty="0">
                <a:solidFill>
                  <a:schemeClr val="accent2"/>
                </a:solidFill>
              </a:rPr>
              <a:t>-Ndiaye &amp; Pascale </a:t>
            </a:r>
            <a:r>
              <a:rPr lang="en-US" dirty="0" err="1">
                <a:solidFill>
                  <a:schemeClr val="accent2"/>
                </a:solidFill>
              </a:rPr>
              <a:t>Prax</a:t>
            </a:r>
            <a:r>
              <a:rPr lang="en-US" dirty="0">
                <a:solidFill>
                  <a:schemeClr val="accent2"/>
                </a:solidFill>
              </a:rPr>
              <a:t>-Dubois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CEF357A-8852-3B47-AE20-CDD0B311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2" descr="Logo Erasmus | Signification, Symbole, Évolution">
            <a:extLst>
              <a:ext uri="{FF2B5EF4-FFF2-40B4-BE49-F238E27FC236}">
                <a16:creationId xmlns:a16="http://schemas.microsoft.com/office/drawing/2014/main" id="{4A9ADC16-CD07-7E4F-A0C5-70D80171C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2696" y="6612219"/>
            <a:ext cx="520184" cy="24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6C10794-8A7D-BB42-ABAD-E8AE135751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0443" y="6614939"/>
            <a:ext cx="606079" cy="28900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B7A368D-320A-6B43-B354-9E0A9879B931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7780" y="6614939"/>
            <a:ext cx="699808" cy="289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F488B61-9A7B-FF4F-ABA7-1E1F310E70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87505" y="6612219"/>
            <a:ext cx="608551" cy="26719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935280A-6A06-D04E-A533-A49586FE2EE1}"/>
              </a:ext>
            </a:extLst>
          </p:cNvPr>
          <p:cNvSpPr txBox="1"/>
          <p:nvPr/>
        </p:nvSpPr>
        <p:spPr>
          <a:xfrm>
            <a:off x="602166" y="2873303"/>
            <a:ext cx="68022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</a:rPr>
              <a:t>Les </a:t>
            </a:r>
            <a:r>
              <a:rPr lang="fr-FR" dirty="0" err="1">
                <a:latin typeface="Calibri" panose="020F0502020204030204" pitchFamily="34" charset="0"/>
                <a:ea typeface="Times New Roman" panose="02020603050405020304" pitchFamily="18" charset="0"/>
              </a:rPr>
              <a:t>littératies</a:t>
            </a: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</a:rPr>
              <a:t> : des pratiques sociales négociées en contexte</a:t>
            </a:r>
            <a:r>
              <a:rPr lang="fr-FR" i="1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</a:rPr>
              <a:t>(Street 1997, 2000)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Literacies</a:t>
            </a:r>
            <a:r>
              <a:rPr lang="fr-FR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fr-FR" dirty="0" err="1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soziale</a:t>
            </a:r>
            <a:r>
              <a:rPr lang="fr-FR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Praktiken</a:t>
            </a:r>
            <a:r>
              <a:rPr lang="fr-FR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, die </a:t>
            </a:r>
            <a:r>
              <a:rPr lang="fr-FR" dirty="0" err="1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im</a:t>
            </a:r>
            <a:r>
              <a:rPr lang="fr-FR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Kontext</a:t>
            </a:r>
            <a:r>
              <a:rPr lang="fr-FR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verhandelt</a:t>
            </a:r>
            <a:r>
              <a:rPr lang="fr-FR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werden</a:t>
            </a:r>
            <a:r>
              <a:rPr lang="fr-FR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(Street 1997, 2000)</a:t>
            </a:r>
          </a:p>
          <a:p>
            <a:endParaRPr lang="fr-FR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</a:rPr>
              <a:t>Écriture et illustrations du kamishibaï : une complémentarité inédite pour une collaboration plurilingue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Schreiben</a:t>
            </a:r>
            <a:r>
              <a:rPr lang="fr-FR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und</a:t>
            </a:r>
            <a:r>
              <a:rPr lang="fr-FR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Illustrieren</a:t>
            </a:r>
            <a:r>
              <a:rPr lang="fr-FR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des </a:t>
            </a:r>
            <a:r>
              <a:rPr lang="fr-FR" dirty="0" err="1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Kamishibai</a:t>
            </a:r>
            <a:r>
              <a:rPr lang="fr-FR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fr-FR" dirty="0" err="1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Eine</a:t>
            </a:r>
            <a:r>
              <a:rPr lang="fr-FR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neuartige</a:t>
            </a:r>
            <a:r>
              <a:rPr lang="fr-FR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Komplementarität</a:t>
            </a:r>
            <a:r>
              <a:rPr lang="fr-FR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für</a:t>
            </a:r>
            <a:r>
              <a:rPr lang="fr-FR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mehrsprachige</a:t>
            </a:r>
            <a:r>
              <a:rPr lang="fr-FR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Zusammenarbeit</a:t>
            </a:r>
            <a:endParaRPr lang="fr-FR" dirty="0">
              <a:solidFill>
                <a:schemeClr val="accent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759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9BE678-D008-0B4D-B037-6A6E5B7C9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Un atout </a:t>
            </a:r>
            <a:r>
              <a:rPr lang="fr-FR" dirty="0">
                <a:solidFill>
                  <a:schemeClr val="accent2"/>
                </a:solidFill>
              </a:rPr>
              <a:t>/ </a:t>
            </a:r>
            <a:r>
              <a:rPr lang="fr-FR" dirty="0" err="1">
                <a:solidFill>
                  <a:schemeClr val="accent2"/>
                </a:solidFill>
              </a:rPr>
              <a:t>Ein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err="1">
                <a:solidFill>
                  <a:schemeClr val="accent2"/>
                </a:solidFill>
              </a:rPr>
              <a:t>Vorteil</a:t>
            </a:r>
            <a:r>
              <a:rPr lang="fr-FR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7AB94F8-AE44-D64D-A3B2-964997A14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Susciter le désir d’écrire </a:t>
            </a:r>
          </a:p>
          <a:p>
            <a:pPr marL="0" indent="0">
              <a:buNone/>
            </a:pPr>
            <a:r>
              <a:rPr lang="fr-FR" dirty="0" err="1">
                <a:solidFill>
                  <a:schemeClr val="accent2"/>
                </a:solidFill>
              </a:rPr>
              <a:t>Stimulieren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err="1">
                <a:solidFill>
                  <a:schemeClr val="accent2"/>
                </a:solidFill>
              </a:rPr>
              <a:t>Sie</a:t>
            </a:r>
            <a:r>
              <a:rPr lang="fr-FR" dirty="0">
                <a:solidFill>
                  <a:schemeClr val="accent2"/>
                </a:solidFill>
              </a:rPr>
              <a:t> den </a:t>
            </a:r>
            <a:r>
              <a:rPr lang="fr-FR" dirty="0" err="1">
                <a:solidFill>
                  <a:schemeClr val="accent2"/>
                </a:solidFill>
              </a:rPr>
              <a:t>Wunsch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err="1">
                <a:solidFill>
                  <a:schemeClr val="accent2"/>
                </a:solidFill>
              </a:rPr>
              <a:t>zu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err="1">
                <a:solidFill>
                  <a:schemeClr val="accent2"/>
                </a:solidFill>
              </a:rPr>
              <a:t>schreiben</a:t>
            </a:r>
            <a:endParaRPr lang="fr-FR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fr-FR" dirty="0"/>
              <a:t>Expressions créatives</a:t>
            </a:r>
            <a:r>
              <a:rPr lang="fr-FR" dirty="0">
                <a:solidFill>
                  <a:schemeClr val="accent2"/>
                </a:solidFill>
              </a:rPr>
              <a:t>/ </a:t>
            </a:r>
            <a:r>
              <a:rPr lang="fr-FR" dirty="0" err="1">
                <a:solidFill>
                  <a:schemeClr val="accent2"/>
                </a:solidFill>
              </a:rPr>
              <a:t>Kreative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err="1">
                <a:solidFill>
                  <a:schemeClr val="accent2"/>
                </a:solidFill>
              </a:rPr>
              <a:t>Ausdrücke</a:t>
            </a:r>
            <a:endParaRPr lang="fr-FR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accent2"/>
              </a:solidFill>
            </a:endParaRPr>
          </a:p>
          <a:p>
            <a:r>
              <a:rPr lang="fr-FR" dirty="0"/>
              <a:t>Outil collaboratif </a:t>
            </a:r>
          </a:p>
          <a:p>
            <a:r>
              <a:rPr lang="fr-FR" dirty="0" err="1">
                <a:solidFill>
                  <a:schemeClr val="accent2"/>
                </a:solidFill>
              </a:rPr>
              <a:t>kollaboratives</a:t>
            </a:r>
            <a:r>
              <a:rPr lang="fr-FR" dirty="0">
                <a:solidFill>
                  <a:schemeClr val="accent2"/>
                </a:solidFill>
              </a:rPr>
              <a:t> Instrument</a:t>
            </a:r>
          </a:p>
          <a:p>
            <a:endParaRPr lang="fr-FR" dirty="0">
              <a:solidFill>
                <a:schemeClr val="accent2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154F712-8A52-E245-AA3D-450AD7BC1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66800" y="6215406"/>
            <a:ext cx="8788400" cy="366586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 « </a:t>
            </a:r>
            <a:r>
              <a:rPr lang="en-US" dirty="0" err="1">
                <a:solidFill>
                  <a:schemeClr val="accent2"/>
                </a:solidFill>
              </a:rPr>
              <a:t>Quelles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approches</a:t>
            </a:r>
            <a:r>
              <a:rPr lang="en-US" dirty="0">
                <a:solidFill>
                  <a:schemeClr val="accent2"/>
                </a:solidFill>
              </a:rPr>
              <a:t> pour </a:t>
            </a:r>
            <a:r>
              <a:rPr lang="en-US" dirty="0" err="1">
                <a:solidFill>
                  <a:schemeClr val="accent2"/>
                </a:solidFill>
              </a:rPr>
              <a:t>favoriser</a:t>
            </a:r>
            <a:r>
              <a:rPr lang="en-US" dirty="0">
                <a:solidFill>
                  <a:schemeClr val="accent2"/>
                </a:solidFill>
              </a:rPr>
              <a:t> la </a:t>
            </a:r>
            <a:r>
              <a:rPr lang="en-US" dirty="0" err="1">
                <a:solidFill>
                  <a:schemeClr val="accent2"/>
                </a:solidFill>
              </a:rPr>
              <a:t>diversité</a:t>
            </a:r>
            <a:r>
              <a:rPr lang="en-US" dirty="0">
                <a:solidFill>
                  <a:schemeClr val="accent2"/>
                </a:solidFill>
              </a:rPr>
              <a:t> des </a:t>
            </a:r>
            <a:r>
              <a:rPr lang="en-US" dirty="0" err="1">
                <a:solidFill>
                  <a:schemeClr val="accent2"/>
                </a:solidFill>
              </a:rPr>
              <a:t>langues</a:t>
            </a:r>
            <a:r>
              <a:rPr lang="en-US" dirty="0">
                <a:solidFill>
                  <a:schemeClr val="accent2"/>
                </a:solidFill>
              </a:rPr>
              <a:t> ? Retour sur un </a:t>
            </a:r>
            <a:r>
              <a:rPr lang="en-US" dirty="0" err="1">
                <a:solidFill>
                  <a:schemeClr val="accent2"/>
                </a:solidFill>
              </a:rPr>
              <a:t>projet</a:t>
            </a:r>
            <a:r>
              <a:rPr lang="en-US" dirty="0">
                <a:solidFill>
                  <a:schemeClr val="accent2"/>
                </a:solidFill>
              </a:rPr>
              <a:t> Erasmus + </a:t>
            </a:r>
            <a:r>
              <a:rPr lang="en-US" dirty="0" err="1">
                <a:solidFill>
                  <a:schemeClr val="accent2"/>
                </a:solidFill>
              </a:rPr>
              <a:t>autour</a:t>
            </a:r>
            <a:r>
              <a:rPr lang="en-US" dirty="0">
                <a:solidFill>
                  <a:schemeClr val="accent2"/>
                </a:solidFill>
              </a:rPr>
              <a:t> du concours </a:t>
            </a:r>
            <a:r>
              <a:rPr lang="en-US" dirty="0" err="1">
                <a:solidFill>
                  <a:schemeClr val="accent2"/>
                </a:solidFill>
              </a:rPr>
              <a:t>kamishibaï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plurilingue</a:t>
            </a:r>
            <a:r>
              <a:rPr lang="en-US" dirty="0">
                <a:solidFill>
                  <a:schemeClr val="accent2"/>
                </a:solidFill>
              </a:rPr>
              <a:t> » Deborah </a:t>
            </a:r>
            <a:r>
              <a:rPr lang="en-US" dirty="0" err="1">
                <a:solidFill>
                  <a:schemeClr val="accent2"/>
                </a:solidFill>
              </a:rPr>
              <a:t>Gentès</a:t>
            </a:r>
            <a:r>
              <a:rPr lang="en-US" dirty="0">
                <a:solidFill>
                  <a:schemeClr val="accent2"/>
                </a:solidFill>
              </a:rPr>
              <a:t>, Delphine Leroy, Marie </a:t>
            </a:r>
            <a:r>
              <a:rPr lang="en-US" dirty="0" err="1">
                <a:solidFill>
                  <a:schemeClr val="accent2"/>
                </a:solidFill>
              </a:rPr>
              <a:t>Peretti</a:t>
            </a:r>
            <a:r>
              <a:rPr lang="en-US" dirty="0">
                <a:solidFill>
                  <a:schemeClr val="accent2"/>
                </a:solidFill>
              </a:rPr>
              <a:t>-Ndiaye &amp; Pascale </a:t>
            </a:r>
            <a:r>
              <a:rPr lang="en-US" dirty="0" err="1">
                <a:solidFill>
                  <a:schemeClr val="accent2"/>
                </a:solidFill>
              </a:rPr>
              <a:t>Prax</a:t>
            </a:r>
            <a:r>
              <a:rPr lang="en-US" dirty="0">
                <a:solidFill>
                  <a:schemeClr val="accent2"/>
                </a:solidFill>
              </a:rPr>
              <a:t>-Dubois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CEF357A-8852-3B47-AE20-CDD0B311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2" descr="Logo Erasmus | Signification, Symbole, Évolution">
            <a:extLst>
              <a:ext uri="{FF2B5EF4-FFF2-40B4-BE49-F238E27FC236}">
                <a16:creationId xmlns:a16="http://schemas.microsoft.com/office/drawing/2014/main" id="{4A9ADC16-CD07-7E4F-A0C5-70D80171C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2696" y="6612219"/>
            <a:ext cx="520184" cy="24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6C10794-8A7D-BB42-ABAD-E8AE13575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0443" y="6614939"/>
            <a:ext cx="606079" cy="28900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B7A368D-320A-6B43-B354-9E0A9879B93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7780" y="6614939"/>
            <a:ext cx="699808" cy="289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F488B61-9A7B-FF4F-ABA7-1E1F310E70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7505" y="6612219"/>
            <a:ext cx="608551" cy="26719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FC5B123-E409-BD47-AAA0-54481EB1E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800516" y="2103120"/>
            <a:ext cx="4974527" cy="373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09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9BE678-D008-0B4D-B037-6A6E5B7C9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Des freins </a:t>
            </a:r>
            <a:r>
              <a:rPr lang="fr-FR" dirty="0">
                <a:solidFill>
                  <a:schemeClr val="accent2"/>
                </a:solidFill>
              </a:rPr>
              <a:t>/ Die </a:t>
            </a:r>
            <a:r>
              <a:rPr lang="fr-FR" dirty="0" err="1">
                <a:solidFill>
                  <a:schemeClr val="accent2"/>
                </a:solidFill>
              </a:rPr>
              <a:t>Bremsen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7AB94F8-AE44-D64D-A3B2-964997A14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Classe UPE2A / </a:t>
            </a:r>
            <a:r>
              <a:rPr lang="fr-FR" dirty="0">
                <a:solidFill>
                  <a:schemeClr val="accent2"/>
                </a:solidFill>
              </a:rPr>
              <a:t>UPE2A-Klasse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Centres sociaux parfois désarmés </a:t>
            </a:r>
            <a:r>
              <a:rPr lang="fr-FR" dirty="0">
                <a:solidFill>
                  <a:schemeClr val="accent2"/>
                </a:solidFill>
              </a:rPr>
              <a:t>: </a:t>
            </a:r>
            <a:r>
              <a:rPr lang="fr-FR" dirty="0" err="1">
                <a:solidFill>
                  <a:schemeClr val="accent2"/>
                </a:solidFill>
              </a:rPr>
              <a:t>Sozialzentren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err="1">
                <a:solidFill>
                  <a:schemeClr val="accent2"/>
                </a:solidFill>
              </a:rPr>
              <a:t>manchmal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err="1">
                <a:solidFill>
                  <a:schemeClr val="accent2"/>
                </a:solidFill>
              </a:rPr>
              <a:t>entschärft</a:t>
            </a:r>
            <a:endParaRPr lang="fr-FR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accent2"/>
              </a:solidFill>
            </a:endParaRPr>
          </a:p>
          <a:p>
            <a:r>
              <a:rPr lang="fr-FR" dirty="0"/>
              <a:t>Pratique qui demande un suivi </a:t>
            </a:r>
            <a:r>
              <a:rPr lang="fr-FR" dirty="0">
                <a:solidFill>
                  <a:schemeClr val="accent2"/>
                </a:solidFill>
              </a:rPr>
              <a:t>Praxis, die </a:t>
            </a:r>
            <a:r>
              <a:rPr lang="fr-FR" dirty="0" err="1">
                <a:solidFill>
                  <a:schemeClr val="accent2"/>
                </a:solidFill>
              </a:rPr>
              <a:t>eine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err="1">
                <a:solidFill>
                  <a:schemeClr val="accent2"/>
                </a:solidFill>
              </a:rPr>
              <a:t>Nachbearbeitung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err="1">
                <a:solidFill>
                  <a:schemeClr val="accent2"/>
                </a:solidFill>
              </a:rPr>
              <a:t>erfordert</a:t>
            </a:r>
            <a:r>
              <a:rPr lang="fr-FR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154F712-8A52-E245-AA3D-450AD7BC1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66800" y="6215406"/>
            <a:ext cx="8788400" cy="366586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 « </a:t>
            </a:r>
            <a:r>
              <a:rPr lang="en-US" dirty="0" err="1">
                <a:solidFill>
                  <a:schemeClr val="accent2"/>
                </a:solidFill>
              </a:rPr>
              <a:t>Quelles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approches</a:t>
            </a:r>
            <a:r>
              <a:rPr lang="en-US" dirty="0">
                <a:solidFill>
                  <a:schemeClr val="accent2"/>
                </a:solidFill>
              </a:rPr>
              <a:t> pour </a:t>
            </a:r>
            <a:r>
              <a:rPr lang="en-US" dirty="0" err="1">
                <a:solidFill>
                  <a:schemeClr val="accent2"/>
                </a:solidFill>
              </a:rPr>
              <a:t>favoriser</a:t>
            </a:r>
            <a:r>
              <a:rPr lang="en-US" dirty="0">
                <a:solidFill>
                  <a:schemeClr val="accent2"/>
                </a:solidFill>
              </a:rPr>
              <a:t> la </a:t>
            </a:r>
            <a:r>
              <a:rPr lang="en-US" dirty="0" err="1">
                <a:solidFill>
                  <a:schemeClr val="accent2"/>
                </a:solidFill>
              </a:rPr>
              <a:t>diversité</a:t>
            </a:r>
            <a:r>
              <a:rPr lang="en-US" dirty="0">
                <a:solidFill>
                  <a:schemeClr val="accent2"/>
                </a:solidFill>
              </a:rPr>
              <a:t> des </a:t>
            </a:r>
            <a:r>
              <a:rPr lang="en-US" dirty="0" err="1">
                <a:solidFill>
                  <a:schemeClr val="accent2"/>
                </a:solidFill>
              </a:rPr>
              <a:t>langues</a:t>
            </a:r>
            <a:r>
              <a:rPr lang="en-US" dirty="0">
                <a:solidFill>
                  <a:schemeClr val="accent2"/>
                </a:solidFill>
              </a:rPr>
              <a:t> ? Retour sur un </a:t>
            </a:r>
            <a:r>
              <a:rPr lang="en-US" dirty="0" err="1">
                <a:solidFill>
                  <a:schemeClr val="accent2"/>
                </a:solidFill>
              </a:rPr>
              <a:t>projet</a:t>
            </a:r>
            <a:r>
              <a:rPr lang="en-US" dirty="0">
                <a:solidFill>
                  <a:schemeClr val="accent2"/>
                </a:solidFill>
              </a:rPr>
              <a:t> Erasmus + </a:t>
            </a:r>
            <a:r>
              <a:rPr lang="en-US" dirty="0" err="1">
                <a:solidFill>
                  <a:schemeClr val="accent2"/>
                </a:solidFill>
              </a:rPr>
              <a:t>autour</a:t>
            </a:r>
            <a:r>
              <a:rPr lang="en-US" dirty="0">
                <a:solidFill>
                  <a:schemeClr val="accent2"/>
                </a:solidFill>
              </a:rPr>
              <a:t> du concours </a:t>
            </a:r>
            <a:r>
              <a:rPr lang="en-US" dirty="0" err="1">
                <a:solidFill>
                  <a:schemeClr val="accent2"/>
                </a:solidFill>
              </a:rPr>
              <a:t>kamishibaï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plurilingue</a:t>
            </a:r>
            <a:r>
              <a:rPr lang="en-US" dirty="0">
                <a:solidFill>
                  <a:schemeClr val="accent2"/>
                </a:solidFill>
              </a:rPr>
              <a:t> » Deborah </a:t>
            </a:r>
            <a:r>
              <a:rPr lang="en-US" dirty="0" err="1">
                <a:solidFill>
                  <a:schemeClr val="accent2"/>
                </a:solidFill>
              </a:rPr>
              <a:t>Gentès</a:t>
            </a:r>
            <a:r>
              <a:rPr lang="en-US" dirty="0">
                <a:solidFill>
                  <a:schemeClr val="accent2"/>
                </a:solidFill>
              </a:rPr>
              <a:t>, Delphine Leroy, Marie </a:t>
            </a:r>
            <a:r>
              <a:rPr lang="en-US" dirty="0" err="1">
                <a:solidFill>
                  <a:schemeClr val="accent2"/>
                </a:solidFill>
              </a:rPr>
              <a:t>Peretti</a:t>
            </a:r>
            <a:r>
              <a:rPr lang="en-US" dirty="0">
                <a:solidFill>
                  <a:schemeClr val="accent2"/>
                </a:solidFill>
              </a:rPr>
              <a:t>-Ndiaye &amp; Pascale </a:t>
            </a:r>
            <a:r>
              <a:rPr lang="en-US" dirty="0" err="1">
                <a:solidFill>
                  <a:schemeClr val="accent2"/>
                </a:solidFill>
              </a:rPr>
              <a:t>Prax</a:t>
            </a:r>
            <a:r>
              <a:rPr lang="en-US" dirty="0">
                <a:solidFill>
                  <a:schemeClr val="accent2"/>
                </a:solidFill>
              </a:rPr>
              <a:t>-Dubois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CEF357A-8852-3B47-AE20-CDD0B311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2" descr="Logo Erasmus | Signification, Symbole, Évolution">
            <a:extLst>
              <a:ext uri="{FF2B5EF4-FFF2-40B4-BE49-F238E27FC236}">
                <a16:creationId xmlns:a16="http://schemas.microsoft.com/office/drawing/2014/main" id="{4A9ADC16-CD07-7E4F-A0C5-70D80171C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2696" y="6612219"/>
            <a:ext cx="520184" cy="24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6C10794-8A7D-BB42-ABAD-E8AE13575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0443" y="6614939"/>
            <a:ext cx="606079" cy="28900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B7A368D-320A-6B43-B354-9E0A9879B93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7780" y="6614939"/>
            <a:ext cx="699808" cy="289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F488B61-9A7B-FF4F-ABA7-1E1F310E70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7505" y="6612219"/>
            <a:ext cx="608551" cy="26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775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9BE678-D008-0B4D-B037-6A6E5B7C9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Enjeux</a:t>
            </a:r>
            <a:r>
              <a:rPr lang="fr-FR" dirty="0">
                <a:solidFill>
                  <a:schemeClr val="accent2"/>
                </a:solidFill>
              </a:rPr>
              <a:t> / </a:t>
            </a:r>
            <a:r>
              <a:rPr lang="fr-FR" dirty="0" err="1">
                <a:solidFill>
                  <a:schemeClr val="accent2"/>
                </a:solidFill>
              </a:rPr>
              <a:t>Ausgaben</a:t>
            </a:r>
            <a:r>
              <a:rPr lang="fr-FR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7AB94F8-AE44-D64D-A3B2-964997A14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Reconnaissance des langues </a:t>
            </a:r>
            <a:r>
              <a:rPr lang="fr-FR" dirty="0">
                <a:solidFill>
                  <a:schemeClr val="accent2"/>
                </a:solidFill>
              </a:rPr>
              <a:t>/ </a:t>
            </a:r>
            <a:r>
              <a:rPr lang="fr-FR" dirty="0" err="1">
                <a:solidFill>
                  <a:schemeClr val="accent2"/>
                </a:solidFill>
              </a:rPr>
              <a:t>Erkennung</a:t>
            </a:r>
            <a:r>
              <a:rPr lang="fr-FR" dirty="0">
                <a:solidFill>
                  <a:schemeClr val="accent2"/>
                </a:solidFill>
              </a:rPr>
              <a:t> der </a:t>
            </a:r>
            <a:r>
              <a:rPr lang="fr-FR" dirty="0" err="1">
                <a:solidFill>
                  <a:schemeClr val="accent2"/>
                </a:solidFill>
              </a:rPr>
              <a:t>Sprache</a:t>
            </a:r>
            <a:endParaRPr lang="fr-FR" dirty="0">
              <a:solidFill>
                <a:schemeClr val="accent2"/>
              </a:solidFill>
            </a:endParaRPr>
          </a:p>
          <a:p>
            <a:endParaRPr lang="fr-FR" dirty="0">
              <a:solidFill>
                <a:schemeClr val="accent2"/>
              </a:solidFill>
            </a:endParaRPr>
          </a:p>
          <a:p>
            <a:endParaRPr lang="fr-FR" dirty="0">
              <a:solidFill>
                <a:schemeClr val="accent2"/>
              </a:solidFill>
            </a:endParaRPr>
          </a:p>
          <a:p>
            <a:r>
              <a:rPr lang="fr-FR" dirty="0"/>
              <a:t>Reconnaissance des locuteurs-</a:t>
            </a:r>
            <a:r>
              <a:rPr lang="fr-FR" dirty="0" err="1"/>
              <a:t>trices</a:t>
            </a:r>
            <a:r>
              <a:rPr lang="fr-FR" dirty="0"/>
              <a:t> / </a:t>
            </a:r>
            <a:r>
              <a:rPr lang="fr-FR" dirty="0" err="1">
                <a:solidFill>
                  <a:schemeClr val="accent2"/>
                </a:solidFill>
              </a:rPr>
              <a:t>Sprechererkennung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154F712-8A52-E245-AA3D-450AD7BC1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66800" y="6215406"/>
            <a:ext cx="8788400" cy="366586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 « </a:t>
            </a:r>
            <a:r>
              <a:rPr lang="en-US" dirty="0" err="1">
                <a:solidFill>
                  <a:schemeClr val="accent2"/>
                </a:solidFill>
              </a:rPr>
              <a:t>Quelles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approches</a:t>
            </a:r>
            <a:r>
              <a:rPr lang="en-US" dirty="0">
                <a:solidFill>
                  <a:schemeClr val="accent2"/>
                </a:solidFill>
              </a:rPr>
              <a:t> pour </a:t>
            </a:r>
            <a:r>
              <a:rPr lang="en-US" dirty="0" err="1">
                <a:solidFill>
                  <a:schemeClr val="accent2"/>
                </a:solidFill>
              </a:rPr>
              <a:t>favoriser</a:t>
            </a:r>
            <a:r>
              <a:rPr lang="en-US" dirty="0">
                <a:solidFill>
                  <a:schemeClr val="accent2"/>
                </a:solidFill>
              </a:rPr>
              <a:t> la </a:t>
            </a:r>
            <a:r>
              <a:rPr lang="en-US" dirty="0" err="1">
                <a:solidFill>
                  <a:schemeClr val="accent2"/>
                </a:solidFill>
              </a:rPr>
              <a:t>diversité</a:t>
            </a:r>
            <a:r>
              <a:rPr lang="en-US" dirty="0">
                <a:solidFill>
                  <a:schemeClr val="accent2"/>
                </a:solidFill>
              </a:rPr>
              <a:t> des </a:t>
            </a:r>
            <a:r>
              <a:rPr lang="en-US" dirty="0" err="1">
                <a:solidFill>
                  <a:schemeClr val="accent2"/>
                </a:solidFill>
              </a:rPr>
              <a:t>langues</a:t>
            </a:r>
            <a:r>
              <a:rPr lang="en-US" dirty="0">
                <a:solidFill>
                  <a:schemeClr val="accent2"/>
                </a:solidFill>
              </a:rPr>
              <a:t> ? Retour sur un </a:t>
            </a:r>
            <a:r>
              <a:rPr lang="en-US" dirty="0" err="1">
                <a:solidFill>
                  <a:schemeClr val="accent2"/>
                </a:solidFill>
              </a:rPr>
              <a:t>projet</a:t>
            </a:r>
            <a:r>
              <a:rPr lang="en-US" dirty="0">
                <a:solidFill>
                  <a:schemeClr val="accent2"/>
                </a:solidFill>
              </a:rPr>
              <a:t> Erasmus + </a:t>
            </a:r>
            <a:r>
              <a:rPr lang="en-US" dirty="0" err="1">
                <a:solidFill>
                  <a:schemeClr val="accent2"/>
                </a:solidFill>
              </a:rPr>
              <a:t>autour</a:t>
            </a:r>
            <a:r>
              <a:rPr lang="en-US" dirty="0">
                <a:solidFill>
                  <a:schemeClr val="accent2"/>
                </a:solidFill>
              </a:rPr>
              <a:t> du concours </a:t>
            </a:r>
            <a:r>
              <a:rPr lang="en-US" dirty="0" err="1">
                <a:solidFill>
                  <a:schemeClr val="accent2"/>
                </a:solidFill>
              </a:rPr>
              <a:t>kamishibaï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plurilingue</a:t>
            </a:r>
            <a:r>
              <a:rPr lang="en-US" dirty="0">
                <a:solidFill>
                  <a:schemeClr val="accent2"/>
                </a:solidFill>
              </a:rPr>
              <a:t> » Deborah </a:t>
            </a:r>
            <a:r>
              <a:rPr lang="en-US" dirty="0" err="1">
                <a:solidFill>
                  <a:schemeClr val="accent2"/>
                </a:solidFill>
              </a:rPr>
              <a:t>Gentès</a:t>
            </a:r>
            <a:r>
              <a:rPr lang="en-US" dirty="0">
                <a:solidFill>
                  <a:schemeClr val="accent2"/>
                </a:solidFill>
              </a:rPr>
              <a:t>, Delphine Leroy, Marie </a:t>
            </a:r>
            <a:r>
              <a:rPr lang="en-US" dirty="0" err="1">
                <a:solidFill>
                  <a:schemeClr val="accent2"/>
                </a:solidFill>
              </a:rPr>
              <a:t>Peretti</a:t>
            </a:r>
            <a:r>
              <a:rPr lang="en-US" dirty="0">
                <a:solidFill>
                  <a:schemeClr val="accent2"/>
                </a:solidFill>
              </a:rPr>
              <a:t>-Ndiaye &amp; Pascale </a:t>
            </a:r>
            <a:r>
              <a:rPr lang="en-US" dirty="0" err="1">
                <a:solidFill>
                  <a:schemeClr val="accent2"/>
                </a:solidFill>
              </a:rPr>
              <a:t>Prax</a:t>
            </a:r>
            <a:r>
              <a:rPr lang="en-US" dirty="0">
                <a:solidFill>
                  <a:schemeClr val="accent2"/>
                </a:solidFill>
              </a:rPr>
              <a:t>-Dubois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CEF357A-8852-3B47-AE20-CDD0B311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2" descr="Logo Erasmus | Signification, Symbole, Évolution">
            <a:extLst>
              <a:ext uri="{FF2B5EF4-FFF2-40B4-BE49-F238E27FC236}">
                <a16:creationId xmlns:a16="http://schemas.microsoft.com/office/drawing/2014/main" id="{4A9ADC16-CD07-7E4F-A0C5-70D80171C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2696" y="6612219"/>
            <a:ext cx="520184" cy="24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6C10794-8A7D-BB42-ABAD-E8AE13575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0443" y="6614939"/>
            <a:ext cx="606079" cy="28900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B7A368D-320A-6B43-B354-9E0A9879B93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7780" y="6614939"/>
            <a:ext cx="699808" cy="289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F488B61-9A7B-FF4F-ABA7-1E1F310E70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7505" y="6612219"/>
            <a:ext cx="608551" cy="26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934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9BE678-D008-0B4D-B037-6A6E5B7C9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8888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fr-FR" sz="4000" dirty="0" err="1">
                <a:solidFill>
                  <a:schemeClr val="accent2"/>
                </a:solidFill>
              </a:rPr>
              <a:t>Schlussfolgerung</a:t>
            </a:r>
            <a:br>
              <a:rPr lang="fr-FR" sz="4000" dirty="0">
                <a:solidFill>
                  <a:schemeClr val="accent2"/>
                </a:solidFill>
              </a:rPr>
            </a:br>
            <a:r>
              <a:rPr lang="fr-FR" sz="4000" dirty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7AB94F8-AE44-D64D-A3B2-964997A14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30488"/>
            <a:ext cx="10866120" cy="4204552"/>
          </a:xfrm>
        </p:spPr>
        <p:txBody>
          <a:bodyPr>
            <a:normAutofit/>
          </a:bodyPr>
          <a:lstStyle/>
          <a:p>
            <a:r>
              <a:rPr lang="fr-FR" dirty="0"/>
              <a:t>Au-delà de la pratique/ </a:t>
            </a:r>
            <a:r>
              <a:rPr lang="fr-FR" dirty="0" err="1">
                <a:solidFill>
                  <a:schemeClr val="accent2"/>
                </a:solidFill>
              </a:rPr>
              <a:t>Über</a:t>
            </a:r>
            <a:r>
              <a:rPr lang="fr-FR" dirty="0">
                <a:solidFill>
                  <a:schemeClr val="accent2"/>
                </a:solidFill>
              </a:rPr>
              <a:t> die Praxis </a:t>
            </a:r>
            <a:r>
              <a:rPr lang="fr-FR" dirty="0" err="1">
                <a:solidFill>
                  <a:schemeClr val="accent2"/>
                </a:solidFill>
              </a:rPr>
              <a:t>hinaus</a:t>
            </a:r>
            <a:endParaRPr lang="fr-FR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accent2"/>
              </a:solidFill>
            </a:endParaRPr>
          </a:p>
          <a:p>
            <a:r>
              <a:rPr lang="fr-FR" dirty="0"/>
              <a:t>Le temps / </a:t>
            </a:r>
            <a:r>
              <a:rPr lang="fr-FR" dirty="0">
                <a:solidFill>
                  <a:schemeClr val="accent2"/>
                </a:solidFill>
              </a:rPr>
              <a:t>die </a:t>
            </a:r>
            <a:r>
              <a:rPr lang="fr-FR" dirty="0" err="1">
                <a:solidFill>
                  <a:schemeClr val="accent2"/>
                </a:solidFill>
              </a:rPr>
              <a:t>Zeit</a:t>
            </a:r>
            <a:endParaRPr lang="fr-FR" dirty="0">
              <a:solidFill>
                <a:schemeClr val="accent2"/>
              </a:solidFill>
            </a:endParaRPr>
          </a:p>
          <a:p>
            <a:endParaRPr lang="fr-FR" dirty="0">
              <a:solidFill>
                <a:schemeClr val="accent2"/>
              </a:solidFill>
            </a:endParaRPr>
          </a:p>
          <a:p>
            <a:r>
              <a:rPr lang="fr-FR" dirty="0"/>
              <a:t>Expérimentation transférable à des groupes transculturels</a:t>
            </a:r>
          </a:p>
          <a:p>
            <a:pPr marL="0" indent="0">
              <a:buNone/>
            </a:pPr>
            <a:r>
              <a:rPr lang="fr-FR" dirty="0" err="1">
                <a:solidFill>
                  <a:schemeClr val="accent2"/>
                </a:solidFill>
              </a:rPr>
              <a:t>Experimentieren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err="1">
                <a:solidFill>
                  <a:schemeClr val="accent2"/>
                </a:solidFill>
              </a:rPr>
              <a:t>übertragbar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err="1">
                <a:solidFill>
                  <a:schemeClr val="accent2"/>
                </a:solidFill>
              </a:rPr>
              <a:t>auf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err="1">
                <a:solidFill>
                  <a:schemeClr val="accent2"/>
                </a:solidFill>
              </a:rPr>
              <a:t>transkulturelle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err="1">
                <a:solidFill>
                  <a:schemeClr val="accent2"/>
                </a:solidFill>
              </a:rPr>
              <a:t>Gruppen</a:t>
            </a:r>
            <a:endParaRPr lang="fr-FR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accent2"/>
              </a:solidFill>
            </a:endParaRPr>
          </a:p>
          <a:p>
            <a:r>
              <a:rPr lang="fr-FR" dirty="0"/>
              <a:t>Recherche- action/ </a:t>
            </a:r>
            <a:r>
              <a:rPr lang="fr-FR" dirty="0" err="1">
                <a:solidFill>
                  <a:schemeClr val="accent2"/>
                </a:solidFill>
              </a:rPr>
              <a:t>Aktionsforschung</a:t>
            </a:r>
            <a:endParaRPr lang="fr-FR" dirty="0">
              <a:solidFill>
                <a:schemeClr val="accent2"/>
              </a:solidFill>
            </a:endParaRPr>
          </a:p>
          <a:p>
            <a:pPr marL="2317120" lvl="8" indent="0">
              <a:buNone/>
            </a:pPr>
            <a:endParaRPr lang="fr-FR" dirty="0"/>
          </a:p>
          <a:p>
            <a:pPr marL="2317120" lvl="8" indent="0">
              <a:buNone/>
            </a:pPr>
            <a:endParaRPr lang="fr-FR" dirty="0"/>
          </a:p>
          <a:p>
            <a:pPr marL="2317120" lvl="8" indent="0">
              <a:buNone/>
            </a:pPr>
            <a:endParaRPr lang="fr-FR" dirty="0"/>
          </a:p>
          <a:p>
            <a:pPr marL="2317120" lvl="8" indent="0" algn="r">
              <a:buNone/>
            </a:pPr>
            <a:r>
              <a:rPr lang="fr-FR" dirty="0" err="1">
                <a:solidFill>
                  <a:schemeClr val="accent2"/>
                </a:solidFill>
              </a:rPr>
              <a:t>Stellen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err="1">
                <a:solidFill>
                  <a:schemeClr val="accent2"/>
                </a:solidFill>
              </a:rPr>
              <a:t>wir</a:t>
            </a:r>
            <a:r>
              <a:rPr lang="fr-FR" dirty="0">
                <a:solidFill>
                  <a:schemeClr val="accent2"/>
                </a:solidFill>
              </a:rPr>
              <a:t> uns die </a:t>
            </a:r>
            <a:r>
              <a:rPr lang="fr-FR" dirty="0" err="1">
                <a:solidFill>
                  <a:schemeClr val="accent2"/>
                </a:solidFill>
              </a:rPr>
              <a:t>Welt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err="1">
                <a:solidFill>
                  <a:schemeClr val="accent2"/>
                </a:solidFill>
              </a:rPr>
              <a:t>von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err="1">
                <a:solidFill>
                  <a:schemeClr val="accent2"/>
                </a:solidFill>
              </a:rPr>
              <a:t>morgen</a:t>
            </a:r>
            <a:r>
              <a:rPr lang="fr-FR" dirty="0">
                <a:solidFill>
                  <a:schemeClr val="accent2"/>
                </a:solidFill>
              </a:rPr>
              <a:t> vor	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154F712-8A52-E245-AA3D-450AD7BC1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66800" y="6215406"/>
            <a:ext cx="8788400" cy="366586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 « </a:t>
            </a:r>
            <a:r>
              <a:rPr lang="en-US" dirty="0" err="1">
                <a:solidFill>
                  <a:schemeClr val="accent2"/>
                </a:solidFill>
              </a:rPr>
              <a:t>Quelles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approches</a:t>
            </a:r>
            <a:r>
              <a:rPr lang="en-US" dirty="0">
                <a:solidFill>
                  <a:schemeClr val="accent2"/>
                </a:solidFill>
              </a:rPr>
              <a:t> pour </a:t>
            </a:r>
            <a:r>
              <a:rPr lang="en-US" dirty="0" err="1">
                <a:solidFill>
                  <a:schemeClr val="accent2"/>
                </a:solidFill>
              </a:rPr>
              <a:t>favoriser</a:t>
            </a:r>
            <a:r>
              <a:rPr lang="en-US" dirty="0">
                <a:solidFill>
                  <a:schemeClr val="accent2"/>
                </a:solidFill>
              </a:rPr>
              <a:t> la </a:t>
            </a:r>
            <a:r>
              <a:rPr lang="en-US" dirty="0" err="1">
                <a:solidFill>
                  <a:schemeClr val="accent2"/>
                </a:solidFill>
              </a:rPr>
              <a:t>diversité</a:t>
            </a:r>
            <a:r>
              <a:rPr lang="en-US" dirty="0">
                <a:solidFill>
                  <a:schemeClr val="accent2"/>
                </a:solidFill>
              </a:rPr>
              <a:t> des </a:t>
            </a:r>
            <a:r>
              <a:rPr lang="en-US" dirty="0" err="1">
                <a:solidFill>
                  <a:schemeClr val="accent2"/>
                </a:solidFill>
              </a:rPr>
              <a:t>langues</a:t>
            </a:r>
            <a:r>
              <a:rPr lang="en-US" dirty="0">
                <a:solidFill>
                  <a:schemeClr val="accent2"/>
                </a:solidFill>
              </a:rPr>
              <a:t> ? Retour sur un </a:t>
            </a:r>
            <a:r>
              <a:rPr lang="en-US" dirty="0" err="1">
                <a:solidFill>
                  <a:schemeClr val="accent2"/>
                </a:solidFill>
              </a:rPr>
              <a:t>projet</a:t>
            </a:r>
            <a:r>
              <a:rPr lang="en-US" dirty="0">
                <a:solidFill>
                  <a:schemeClr val="accent2"/>
                </a:solidFill>
              </a:rPr>
              <a:t> Erasmus + </a:t>
            </a:r>
            <a:r>
              <a:rPr lang="en-US" dirty="0" err="1">
                <a:solidFill>
                  <a:schemeClr val="accent2"/>
                </a:solidFill>
              </a:rPr>
              <a:t>autour</a:t>
            </a:r>
            <a:r>
              <a:rPr lang="en-US" dirty="0">
                <a:solidFill>
                  <a:schemeClr val="accent2"/>
                </a:solidFill>
              </a:rPr>
              <a:t> du concours </a:t>
            </a:r>
            <a:r>
              <a:rPr lang="en-US" dirty="0" err="1">
                <a:solidFill>
                  <a:schemeClr val="accent2"/>
                </a:solidFill>
              </a:rPr>
              <a:t>kamishibaï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plurilingue</a:t>
            </a:r>
            <a:r>
              <a:rPr lang="en-US" dirty="0">
                <a:solidFill>
                  <a:schemeClr val="accent2"/>
                </a:solidFill>
              </a:rPr>
              <a:t> » Deborah </a:t>
            </a:r>
            <a:r>
              <a:rPr lang="en-US" dirty="0" err="1">
                <a:solidFill>
                  <a:schemeClr val="accent2"/>
                </a:solidFill>
              </a:rPr>
              <a:t>Gentès</a:t>
            </a:r>
            <a:r>
              <a:rPr lang="en-US" dirty="0">
                <a:solidFill>
                  <a:schemeClr val="accent2"/>
                </a:solidFill>
              </a:rPr>
              <a:t>, Delphine Leroy, Marie </a:t>
            </a:r>
            <a:r>
              <a:rPr lang="en-US" dirty="0" err="1">
                <a:solidFill>
                  <a:schemeClr val="accent2"/>
                </a:solidFill>
              </a:rPr>
              <a:t>Peretti</a:t>
            </a:r>
            <a:r>
              <a:rPr lang="en-US" dirty="0">
                <a:solidFill>
                  <a:schemeClr val="accent2"/>
                </a:solidFill>
              </a:rPr>
              <a:t>-Ndiaye &amp; Pascale </a:t>
            </a:r>
            <a:r>
              <a:rPr lang="en-US" dirty="0" err="1">
                <a:solidFill>
                  <a:schemeClr val="accent2"/>
                </a:solidFill>
              </a:rPr>
              <a:t>Prax</a:t>
            </a:r>
            <a:r>
              <a:rPr lang="en-US" dirty="0">
                <a:solidFill>
                  <a:schemeClr val="accent2"/>
                </a:solidFill>
              </a:rPr>
              <a:t>-Dubois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CEF357A-8852-3B47-AE20-CDD0B311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2" descr="Logo Erasmus | Signification, Symbole, Évolution">
            <a:extLst>
              <a:ext uri="{FF2B5EF4-FFF2-40B4-BE49-F238E27FC236}">
                <a16:creationId xmlns:a16="http://schemas.microsoft.com/office/drawing/2014/main" id="{4A9ADC16-CD07-7E4F-A0C5-70D80171C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2696" y="6612219"/>
            <a:ext cx="520184" cy="24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6C10794-8A7D-BB42-ABAD-E8AE13575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0443" y="6614939"/>
            <a:ext cx="606079" cy="28900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B7A368D-320A-6B43-B354-9E0A9879B93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7780" y="6614939"/>
            <a:ext cx="699808" cy="289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F488B61-9A7B-FF4F-ABA7-1E1F310E70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7505" y="6612219"/>
            <a:ext cx="608551" cy="26719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550AF57-8E2F-DF4D-9841-32A2351C7C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8139" y="1830488"/>
            <a:ext cx="3754121" cy="393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139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27C8CF-4E3A-424C-B142-1C50ED630B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0712" y="1372130"/>
            <a:ext cx="9071242" cy="3299312"/>
          </a:xfrm>
        </p:spPr>
        <p:txBody>
          <a:bodyPr/>
          <a:lstStyle/>
          <a:p>
            <a:r>
              <a:rPr lang="fr-FR" sz="4800" b="1" cap="none" dirty="0"/>
              <a:t> </a:t>
            </a:r>
            <a:br>
              <a:rPr lang="fr-FR" sz="4800" b="1" cap="none" dirty="0"/>
            </a:br>
            <a:r>
              <a:rPr lang="fr-FR" sz="3600" b="1" cap="none" dirty="0"/>
              <a:t>Merci de votre attention</a:t>
            </a:r>
            <a:br>
              <a:rPr lang="fr-FR" sz="3600" b="1" cap="none" dirty="0"/>
            </a:br>
            <a:r>
              <a:rPr lang="fr-FR" sz="3600" b="1" cap="none" dirty="0" err="1">
                <a:solidFill>
                  <a:schemeClr val="accent2"/>
                </a:solidFill>
              </a:rPr>
              <a:t>Vielen</a:t>
            </a:r>
            <a:r>
              <a:rPr lang="fr-FR" sz="3600" b="1" cap="none" dirty="0">
                <a:solidFill>
                  <a:schemeClr val="accent2"/>
                </a:solidFill>
              </a:rPr>
              <a:t> </a:t>
            </a:r>
            <a:r>
              <a:rPr lang="fr-FR" sz="3600" b="1" cap="none" dirty="0" err="1">
                <a:solidFill>
                  <a:schemeClr val="accent2"/>
                </a:solidFill>
              </a:rPr>
              <a:t>Dank</a:t>
            </a:r>
            <a:r>
              <a:rPr lang="fr-FR" sz="3600" b="1" cap="none" dirty="0">
                <a:solidFill>
                  <a:schemeClr val="accent2"/>
                </a:solidFill>
              </a:rPr>
              <a:t> </a:t>
            </a:r>
            <a:r>
              <a:rPr lang="fr-FR" sz="3600" b="1" cap="none" dirty="0" err="1">
                <a:solidFill>
                  <a:schemeClr val="accent2"/>
                </a:solidFill>
              </a:rPr>
              <a:t>für</a:t>
            </a:r>
            <a:r>
              <a:rPr lang="fr-FR" sz="3600" b="1" cap="none" dirty="0">
                <a:solidFill>
                  <a:schemeClr val="accent2"/>
                </a:solidFill>
              </a:rPr>
              <a:t> </a:t>
            </a:r>
            <a:r>
              <a:rPr lang="fr-FR" sz="3600" b="1" cap="none" dirty="0" err="1">
                <a:solidFill>
                  <a:schemeClr val="accent2"/>
                </a:solidFill>
              </a:rPr>
              <a:t>Ihre</a:t>
            </a:r>
            <a:r>
              <a:rPr lang="fr-FR" sz="3600" b="1" cap="none" dirty="0">
                <a:solidFill>
                  <a:schemeClr val="accent2"/>
                </a:solidFill>
              </a:rPr>
              <a:t> </a:t>
            </a:r>
            <a:r>
              <a:rPr lang="fr-FR" sz="3600" b="1" cap="none" dirty="0" err="1">
                <a:solidFill>
                  <a:schemeClr val="accent2"/>
                </a:solidFill>
              </a:rPr>
              <a:t>Aufmerksamkeit</a:t>
            </a:r>
            <a:endParaRPr lang="fr-FR" sz="2400" dirty="0">
              <a:solidFill>
                <a:schemeClr val="accent2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0606ED9-F4BA-DA4E-8A57-C3420B7AA7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Deborah </a:t>
            </a:r>
            <a:r>
              <a:rPr lang="fr-FR" b="1" dirty="0" err="1"/>
              <a:t>Gentès</a:t>
            </a:r>
            <a:r>
              <a:rPr lang="fr-FR" b="1" dirty="0"/>
              <a:t>,</a:t>
            </a:r>
            <a:r>
              <a:rPr lang="fr-FR" dirty="0"/>
              <a:t> </a:t>
            </a:r>
            <a:r>
              <a:rPr lang="fr-FR" b="1" dirty="0"/>
              <a:t>Delphine Leroy</a:t>
            </a:r>
            <a:r>
              <a:rPr lang="fr-FR" dirty="0"/>
              <a:t>, </a:t>
            </a:r>
            <a:r>
              <a:rPr lang="fr-FR" b="1" dirty="0"/>
              <a:t>Marie Peretti-Ndiaye &amp; Pascale </a:t>
            </a:r>
            <a:r>
              <a:rPr lang="fr-FR" b="1" dirty="0" err="1"/>
              <a:t>Prax</a:t>
            </a:r>
            <a:r>
              <a:rPr lang="fr-FR" b="1" dirty="0"/>
              <a:t>-Dubois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C8D4E81-CFF4-8C44-B11C-2A169E8E7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960" y="5733689"/>
            <a:ext cx="2105649" cy="100405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812181B-3282-8E4A-9790-0DC3212BBDF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012" y="5841500"/>
            <a:ext cx="2551321" cy="788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8C1149B-2E41-0D44-A494-0E5431AB09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0176" y="5817479"/>
            <a:ext cx="2202959" cy="967257"/>
          </a:xfrm>
          <a:prstGeom prst="rect">
            <a:avLst/>
          </a:prstGeom>
        </p:spPr>
      </p:pic>
      <p:pic>
        <p:nvPicPr>
          <p:cNvPr id="1026" name="Picture 2" descr="Logo Erasmus | Signification, Symbole, Évolution">
            <a:extLst>
              <a:ext uri="{FF2B5EF4-FFF2-40B4-BE49-F238E27FC236}">
                <a16:creationId xmlns:a16="http://schemas.microsoft.com/office/drawing/2014/main" id="{A1CAB995-9989-574D-AE57-7AC5E712C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783" y="5654778"/>
            <a:ext cx="2105649" cy="113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727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27C8CF-4E3A-424C-B142-1C50ED630B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0712" y="1372130"/>
            <a:ext cx="9071242" cy="3299312"/>
          </a:xfrm>
        </p:spPr>
        <p:txBody>
          <a:bodyPr/>
          <a:lstStyle/>
          <a:p>
            <a:r>
              <a:rPr lang="fr-FR" sz="1200" cap="none" dirty="0">
                <a:solidFill>
                  <a:schemeClr val="accent2"/>
                </a:solidFill>
              </a:rPr>
              <a:t>                 </a:t>
            </a:r>
            <a:r>
              <a:rPr lang="fr-FR" sz="1400" cap="none" dirty="0">
                <a:solidFill>
                  <a:schemeClr val="accent2"/>
                </a:solidFill>
              </a:rPr>
              <a:t>colloque </a:t>
            </a:r>
            <a:r>
              <a:rPr lang="fr-FR" sz="1400" cap="none" dirty="0" err="1">
                <a:solidFill>
                  <a:schemeClr val="accent2"/>
                </a:solidFill>
              </a:rPr>
              <a:t>Ofaj</a:t>
            </a:r>
            <a:r>
              <a:rPr lang="fr-FR" sz="1400" cap="none" dirty="0">
                <a:solidFill>
                  <a:schemeClr val="accent2"/>
                </a:solidFill>
              </a:rPr>
              <a:t> juin 2021</a:t>
            </a:r>
            <a:br>
              <a:rPr lang="fr-FR" sz="4800" b="1" cap="none" dirty="0"/>
            </a:br>
            <a:r>
              <a:rPr lang="fr-FR" sz="4800" b="1" cap="none" dirty="0"/>
              <a:t> </a:t>
            </a:r>
            <a:br>
              <a:rPr lang="fr-FR" sz="4800" b="1" cap="none" dirty="0"/>
            </a:br>
            <a:r>
              <a:rPr lang="fr-FR" sz="3600" b="1" cap="none" dirty="0"/>
              <a:t>Mit </a:t>
            </a:r>
            <a:r>
              <a:rPr lang="fr-FR" sz="3600" b="1" cap="none" dirty="0" err="1"/>
              <a:t>welchen</a:t>
            </a:r>
            <a:r>
              <a:rPr lang="fr-FR" sz="3600" b="1" cap="none" dirty="0"/>
              <a:t> </a:t>
            </a:r>
            <a:r>
              <a:rPr lang="fr-FR" sz="3600" b="1" cap="none" dirty="0" err="1"/>
              <a:t>Ansätzen</a:t>
            </a:r>
            <a:r>
              <a:rPr lang="fr-FR" sz="3600" b="1" cap="none" dirty="0"/>
              <a:t> </a:t>
            </a:r>
            <a:r>
              <a:rPr lang="fr-FR" sz="3600" b="1" cap="none" dirty="0" err="1"/>
              <a:t>kann</a:t>
            </a:r>
            <a:r>
              <a:rPr lang="fr-FR" sz="3600" b="1" cap="none" dirty="0"/>
              <a:t> die </a:t>
            </a:r>
            <a:r>
              <a:rPr lang="fr-FR" sz="3600" b="1" cap="none" dirty="0" err="1"/>
              <a:t>Vielfalt</a:t>
            </a:r>
            <a:r>
              <a:rPr lang="fr-FR" sz="3600" b="1" cap="none" dirty="0"/>
              <a:t> der </a:t>
            </a:r>
            <a:r>
              <a:rPr lang="fr-FR" sz="3600" b="1" cap="none" dirty="0" err="1"/>
              <a:t>Sprachen</a:t>
            </a:r>
            <a:r>
              <a:rPr lang="fr-FR" sz="3600" b="1" cap="none" dirty="0"/>
              <a:t> </a:t>
            </a:r>
            <a:r>
              <a:rPr lang="fr-FR" sz="3600" b="1" cap="none" dirty="0" err="1"/>
              <a:t>gefördert</a:t>
            </a:r>
            <a:r>
              <a:rPr lang="fr-FR" sz="3600" b="1" cap="none" dirty="0"/>
              <a:t> </a:t>
            </a:r>
            <a:r>
              <a:rPr lang="fr-FR" sz="3600" b="1" cap="none" dirty="0" err="1"/>
              <a:t>werden</a:t>
            </a:r>
            <a:r>
              <a:rPr lang="fr-FR" sz="3600" b="1" cap="none" dirty="0"/>
              <a:t>? </a:t>
            </a:r>
            <a:br>
              <a:rPr lang="fr-FR" sz="3600" b="1" cap="none" dirty="0"/>
            </a:br>
            <a:r>
              <a:rPr lang="fr-FR" sz="2400" b="1" cap="none" dirty="0" err="1"/>
              <a:t>Ein</a:t>
            </a:r>
            <a:r>
              <a:rPr lang="fr-FR" sz="2400" b="1" cap="none" dirty="0"/>
              <a:t> </a:t>
            </a:r>
            <a:r>
              <a:rPr lang="fr-FR" sz="2400" b="1" cap="none" dirty="0" err="1"/>
              <a:t>Rückblick</a:t>
            </a:r>
            <a:r>
              <a:rPr lang="fr-FR" sz="2400" b="1" cap="none" dirty="0"/>
              <a:t> </a:t>
            </a:r>
            <a:r>
              <a:rPr lang="fr-FR" sz="2400" b="1" cap="none" dirty="0" err="1"/>
              <a:t>auf</a:t>
            </a:r>
            <a:r>
              <a:rPr lang="fr-FR" sz="2400" b="1" cap="none" dirty="0"/>
              <a:t> </a:t>
            </a:r>
            <a:r>
              <a:rPr lang="fr-FR" sz="2400" b="1" cap="none" dirty="0" err="1"/>
              <a:t>ein</a:t>
            </a:r>
            <a:r>
              <a:rPr lang="fr-FR" sz="2400" b="1" cap="none" dirty="0"/>
              <a:t> Erasmus+-</a:t>
            </a:r>
            <a:r>
              <a:rPr lang="fr-FR" sz="2400" b="1" cap="none" dirty="0" err="1"/>
              <a:t>Projekt</a:t>
            </a:r>
            <a:r>
              <a:rPr lang="fr-FR" sz="2400" b="1" cap="none" dirty="0"/>
              <a:t>, </a:t>
            </a:r>
            <a:r>
              <a:rPr lang="fr-FR" sz="2400" b="1" cap="none" dirty="0" err="1"/>
              <a:t>das</a:t>
            </a:r>
            <a:r>
              <a:rPr lang="fr-FR" sz="2400" b="1" cap="none" dirty="0"/>
              <a:t> </a:t>
            </a:r>
            <a:r>
              <a:rPr lang="fr-FR" sz="2400" b="1" cap="none" dirty="0" err="1"/>
              <a:t>auf</a:t>
            </a:r>
            <a:r>
              <a:rPr lang="fr-FR" sz="2400" b="1" cap="none" dirty="0"/>
              <a:t> </a:t>
            </a:r>
            <a:r>
              <a:rPr lang="fr-FR" sz="2400" b="1" cap="none" dirty="0" err="1"/>
              <a:t>einem</a:t>
            </a:r>
            <a:r>
              <a:rPr lang="fr-FR" sz="2400" b="1" cap="none" dirty="0"/>
              <a:t> </a:t>
            </a:r>
            <a:r>
              <a:rPr lang="fr-FR" sz="2400" b="1" cap="none" dirty="0" err="1"/>
              <a:t>mehrsprachigen</a:t>
            </a:r>
            <a:r>
              <a:rPr lang="fr-FR" sz="2400" b="1" cap="none" dirty="0"/>
              <a:t> </a:t>
            </a:r>
            <a:r>
              <a:rPr lang="fr-FR" sz="2400" b="1" cap="none" dirty="0" err="1"/>
              <a:t>Kamishibai-Wettbewerb</a:t>
            </a:r>
            <a:r>
              <a:rPr lang="fr-FR" sz="2400" b="1" cap="none" dirty="0"/>
              <a:t> </a:t>
            </a:r>
            <a:r>
              <a:rPr lang="fr-FR" sz="2400" b="1" cap="none" dirty="0" err="1"/>
              <a:t>basierte</a:t>
            </a:r>
            <a:br>
              <a:rPr lang="fr-FR" sz="2400" dirty="0"/>
            </a:br>
            <a:endParaRPr lang="fr-FR" sz="24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0606ED9-F4BA-DA4E-8A57-C3420B7AA7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Deborah </a:t>
            </a:r>
            <a:r>
              <a:rPr lang="fr-FR" b="1" dirty="0" err="1"/>
              <a:t>Gentès</a:t>
            </a:r>
            <a:r>
              <a:rPr lang="fr-FR" b="1" dirty="0"/>
              <a:t>,</a:t>
            </a:r>
            <a:r>
              <a:rPr lang="fr-FR" dirty="0"/>
              <a:t> </a:t>
            </a:r>
            <a:r>
              <a:rPr lang="fr-FR" b="1" dirty="0"/>
              <a:t>Delphine Leroy</a:t>
            </a:r>
            <a:r>
              <a:rPr lang="fr-FR" dirty="0"/>
              <a:t>, </a:t>
            </a:r>
            <a:r>
              <a:rPr lang="fr-FR" b="1" dirty="0"/>
              <a:t>Marie Peretti-Ndiaye &amp; Pascale </a:t>
            </a:r>
            <a:r>
              <a:rPr lang="fr-FR" b="1" dirty="0" err="1"/>
              <a:t>Prax</a:t>
            </a:r>
            <a:r>
              <a:rPr lang="fr-FR" b="1" dirty="0"/>
              <a:t>-Dubois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C8D4E81-CFF4-8C44-B11C-2A169E8E7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960" y="5733689"/>
            <a:ext cx="2105649" cy="100405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812181B-3282-8E4A-9790-0DC3212BBDF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012" y="5841500"/>
            <a:ext cx="2551321" cy="788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8C1149B-2E41-0D44-A494-0E5431AB09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0176" y="5817479"/>
            <a:ext cx="2202959" cy="967257"/>
          </a:xfrm>
          <a:prstGeom prst="rect">
            <a:avLst/>
          </a:prstGeom>
        </p:spPr>
      </p:pic>
      <p:pic>
        <p:nvPicPr>
          <p:cNvPr id="1026" name="Picture 2" descr="Logo Erasmus | Signification, Symbole, Évolution">
            <a:extLst>
              <a:ext uri="{FF2B5EF4-FFF2-40B4-BE49-F238E27FC236}">
                <a16:creationId xmlns:a16="http://schemas.microsoft.com/office/drawing/2014/main" id="{A1CAB995-9989-574D-AE57-7AC5E712C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783" y="5654778"/>
            <a:ext cx="2105649" cy="113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414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9BE678-D008-0B4D-B037-6A6E5B7C9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accent2"/>
                </a:solidFill>
              </a:rPr>
              <a:t>		</a:t>
            </a:r>
            <a:r>
              <a:rPr lang="fr-FR" dirty="0" err="1">
                <a:solidFill>
                  <a:schemeClr val="accent2"/>
                </a:solidFill>
              </a:rPr>
              <a:t>Entschuldigung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7AB94F8-AE44-D64D-A3B2-964997A14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dirty="0"/>
              <a:t>Par avance merci d’être </a:t>
            </a:r>
            <a:r>
              <a:rPr lang="fr-FR" dirty="0" err="1"/>
              <a:t>indulgent·e·s</a:t>
            </a:r>
            <a:r>
              <a:rPr lang="fr-FR" dirty="0"/>
              <a:t> avec la syntaxe des passages en langue allemande. Les erreurs de traduction sont à communiquer auprès du logiciel « </a:t>
            </a:r>
            <a:r>
              <a:rPr lang="fr-FR" dirty="0" err="1"/>
              <a:t>deepl</a:t>
            </a:r>
            <a:r>
              <a:rPr lang="fr-FR" dirty="0"/>
              <a:t> »…</a:t>
            </a:r>
          </a:p>
          <a:p>
            <a:pPr algn="just"/>
            <a:endParaRPr lang="fr-FR" dirty="0"/>
          </a:p>
          <a:p>
            <a:r>
              <a:rPr lang="fr-FR" b="1" dirty="0"/>
              <a:t> </a:t>
            </a:r>
            <a:r>
              <a:rPr lang="fr-FR" b="1" dirty="0">
                <a:solidFill>
                  <a:schemeClr val="accent2"/>
                </a:solidFill>
              </a:rPr>
              <a:t>Bitte </a:t>
            </a:r>
            <a:r>
              <a:rPr lang="fr-FR" b="1" dirty="0" err="1">
                <a:solidFill>
                  <a:schemeClr val="accent2"/>
                </a:solidFill>
              </a:rPr>
              <a:t>haben</a:t>
            </a:r>
            <a:r>
              <a:rPr lang="fr-FR" b="1" dirty="0">
                <a:solidFill>
                  <a:schemeClr val="accent2"/>
                </a:solidFill>
              </a:rPr>
              <a:t> </a:t>
            </a:r>
            <a:r>
              <a:rPr lang="fr-FR" b="1" dirty="0" err="1">
                <a:solidFill>
                  <a:schemeClr val="accent2"/>
                </a:solidFill>
              </a:rPr>
              <a:t>Sie</a:t>
            </a:r>
            <a:r>
              <a:rPr lang="fr-FR" b="1" dirty="0">
                <a:solidFill>
                  <a:schemeClr val="accent2"/>
                </a:solidFill>
              </a:rPr>
              <a:t> </a:t>
            </a:r>
            <a:r>
              <a:rPr lang="fr-FR" b="1" dirty="0" err="1">
                <a:solidFill>
                  <a:schemeClr val="accent2"/>
                </a:solidFill>
              </a:rPr>
              <a:t>im</a:t>
            </a:r>
            <a:r>
              <a:rPr lang="fr-FR" b="1" dirty="0">
                <a:solidFill>
                  <a:schemeClr val="accent2"/>
                </a:solidFill>
              </a:rPr>
              <a:t> </a:t>
            </a:r>
            <a:r>
              <a:rPr lang="fr-FR" b="1" dirty="0" err="1">
                <a:solidFill>
                  <a:schemeClr val="accent2"/>
                </a:solidFill>
              </a:rPr>
              <a:t>Voraus</a:t>
            </a:r>
            <a:r>
              <a:rPr lang="fr-FR" b="1" dirty="0">
                <a:solidFill>
                  <a:schemeClr val="accent2"/>
                </a:solidFill>
              </a:rPr>
              <a:t> </a:t>
            </a:r>
            <a:r>
              <a:rPr lang="fr-FR" b="1" dirty="0" err="1">
                <a:solidFill>
                  <a:schemeClr val="accent2"/>
                </a:solidFill>
              </a:rPr>
              <a:t>Nachsicht</a:t>
            </a:r>
            <a:r>
              <a:rPr lang="fr-FR" b="1" dirty="0">
                <a:solidFill>
                  <a:schemeClr val="accent2"/>
                </a:solidFill>
              </a:rPr>
              <a:t> mit der </a:t>
            </a:r>
            <a:r>
              <a:rPr lang="fr-FR" b="1" dirty="0" err="1">
                <a:solidFill>
                  <a:schemeClr val="accent2"/>
                </a:solidFill>
              </a:rPr>
              <a:t>Syntax</a:t>
            </a:r>
            <a:r>
              <a:rPr lang="fr-FR" b="1" dirty="0">
                <a:solidFill>
                  <a:schemeClr val="accent2"/>
                </a:solidFill>
              </a:rPr>
              <a:t> der </a:t>
            </a:r>
          </a:p>
          <a:p>
            <a:pPr marL="0" indent="0">
              <a:buNone/>
            </a:pPr>
            <a:r>
              <a:rPr lang="fr-FR" b="1" dirty="0" err="1">
                <a:solidFill>
                  <a:schemeClr val="accent2"/>
                </a:solidFill>
              </a:rPr>
              <a:t>deutschen</a:t>
            </a:r>
            <a:r>
              <a:rPr lang="fr-FR" b="1" dirty="0">
                <a:solidFill>
                  <a:schemeClr val="accent2"/>
                </a:solidFill>
              </a:rPr>
              <a:t> </a:t>
            </a:r>
            <a:r>
              <a:rPr lang="fr-FR" b="1" dirty="0" err="1">
                <a:solidFill>
                  <a:schemeClr val="accent2"/>
                </a:solidFill>
              </a:rPr>
              <a:t>Passagen</a:t>
            </a:r>
            <a:r>
              <a:rPr lang="fr-FR" b="1" dirty="0">
                <a:solidFill>
                  <a:schemeClr val="accent2"/>
                </a:solidFill>
              </a:rPr>
              <a:t>. </a:t>
            </a:r>
            <a:r>
              <a:rPr lang="fr-FR" b="1" dirty="0" err="1">
                <a:solidFill>
                  <a:schemeClr val="accent2"/>
                </a:solidFill>
              </a:rPr>
              <a:t>Übersetzungsfehler</a:t>
            </a:r>
            <a:r>
              <a:rPr lang="fr-FR" b="1" dirty="0">
                <a:solidFill>
                  <a:schemeClr val="accent2"/>
                </a:solidFill>
              </a:rPr>
              <a:t> </a:t>
            </a:r>
            <a:r>
              <a:rPr lang="fr-FR" b="1" dirty="0" err="1">
                <a:solidFill>
                  <a:schemeClr val="accent2"/>
                </a:solidFill>
              </a:rPr>
              <a:t>sollten</a:t>
            </a:r>
            <a:r>
              <a:rPr lang="fr-FR" b="1" dirty="0">
                <a:solidFill>
                  <a:schemeClr val="accent2"/>
                </a:solidFill>
              </a:rPr>
              <a:t> an die </a:t>
            </a:r>
          </a:p>
          <a:p>
            <a:pPr marL="0" indent="0">
              <a:buNone/>
            </a:pPr>
            <a:r>
              <a:rPr lang="fr-FR" b="1" dirty="0" err="1">
                <a:solidFill>
                  <a:schemeClr val="accent2"/>
                </a:solidFill>
              </a:rPr>
              <a:t>Deepl</a:t>
            </a:r>
            <a:r>
              <a:rPr lang="fr-FR" b="1" dirty="0">
                <a:solidFill>
                  <a:schemeClr val="accent2"/>
                </a:solidFill>
              </a:rPr>
              <a:t>-Software </a:t>
            </a:r>
            <a:r>
              <a:rPr lang="fr-FR" b="1" dirty="0" err="1">
                <a:solidFill>
                  <a:schemeClr val="accent2"/>
                </a:solidFill>
              </a:rPr>
              <a:t>gemeldet</a:t>
            </a:r>
            <a:r>
              <a:rPr lang="fr-FR" b="1" dirty="0">
                <a:solidFill>
                  <a:schemeClr val="accent2"/>
                </a:solidFill>
              </a:rPr>
              <a:t> </a:t>
            </a:r>
            <a:r>
              <a:rPr lang="fr-FR" b="1" dirty="0" err="1">
                <a:solidFill>
                  <a:schemeClr val="accent2"/>
                </a:solidFill>
              </a:rPr>
              <a:t>werden</a:t>
            </a:r>
            <a:r>
              <a:rPr lang="fr-FR" b="1" dirty="0">
                <a:solidFill>
                  <a:schemeClr val="accent2"/>
                </a:solidFill>
              </a:rPr>
              <a:t>...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154F712-8A52-E245-AA3D-450AD7BC1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66800" y="6215406"/>
            <a:ext cx="8788400" cy="366586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 « </a:t>
            </a:r>
            <a:r>
              <a:rPr lang="en-US" dirty="0" err="1">
                <a:solidFill>
                  <a:schemeClr val="accent2"/>
                </a:solidFill>
              </a:rPr>
              <a:t>Quelles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approches</a:t>
            </a:r>
            <a:r>
              <a:rPr lang="en-US" dirty="0">
                <a:solidFill>
                  <a:schemeClr val="accent2"/>
                </a:solidFill>
              </a:rPr>
              <a:t> pour </a:t>
            </a:r>
            <a:r>
              <a:rPr lang="en-US" dirty="0" err="1">
                <a:solidFill>
                  <a:schemeClr val="accent2"/>
                </a:solidFill>
              </a:rPr>
              <a:t>favoriser</a:t>
            </a:r>
            <a:r>
              <a:rPr lang="en-US" dirty="0">
                <a:solidFill>
                  <a:schemeClr val="accent2"/>
                </a:solidFill>
              </a:rPr>
              <a:t> la </a:t>
            </a:r>
            <a:r>
              <a:rPr lang="en-US" dirty="0" err="1">
                <a:solidFill>
                  <a:schemeClr val="accent2"/>
                </a:solidFill>
              </a:rPr>
              <a:t>diversité</a:t>
            </a:r>
            <a:r>
              <a:rPr lang="en-US" dirty="0">
                <a:solidFill>
                  <a:schemeClr val="accent2"/>
                </a:solidFill>
              </a:rPr>
              <a:t> des </a:t>
            </a:r>
            <a:r>
              <a:rPr lang="en-US" dirty="0" err="1">
                <a:solidFill>
                  <a:schemeClr val="accent2"/>
                </a:solidFill>
              </a:rPr>
              <a:t>langues</a:t>
            </a:r>
            <a:r>
              <a:rPr lang="en-US" dirty="0">
                <a:solidFill>
                  <a:schemeClr val="accent2"/>
                </a:solidFill>
              </a:rPr>
              <a:t> ? Retour sur un </a:t>
            </a:r>
            <a:r>
              <a:rPr lang="en-US" dirty="0" err="1">
                <a:solidFill>
                  <a:schemeClr val="accent2"/>
                </a:solidFill>
              </a:rPr>
              <a:t>projet</a:t>
            </a:r>
            <a:r>
              <a:rPr lang="en-US" dirty="0">
                <a:solidFill>
                  <a:schemeClr val="accent2"/>
                </a:solidFill>
              </a:rPr>
              <a:t> Erasmus + </a:t>
            </a:r>
            <a:r>
              <a:rPr lang="en-US" dirty="0" err="1">
                <a:solidFill>
                  <a:schemeClr val="accent2"/>
                </a:solidFill>
              </a:rPr>
              <a:t>autour</a:t>
            </a:r>
            <a:r>
              <a:rPr lang="en-US" dirty="0">
                <a:solidFill>
                  <a:schemeClr val="accent2"/>
                </a:solidFill>
              </a:rPr>
              <a:t> du concours </a:t>
            </a:r>
            <a:r>
              <a:rPr lang="en-US" dirty="0" err="1">
                <a:solidFill>
                  <a:schemeClr val="accent2"/>
                </a:solidFill>
              </a:rPr>
              <a:t>kamishibaï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plurilingue</a:t>
            </a:r>
            <a:r>
              <a:rPr lang="en-US" dirty="0">
                <a:solidFill>
                  <a:schemeClr val="accent2"/>
                </a:solidFill>
              </a:rPr>
              <a:t> » Deborah </a:t>
            </a:r>
            <a:r>
              <a:rPr lang="en-US" dirty="0" err="1">
                <a:solidFill>
                  <a:schemeClr val="accent2"/>
                </a:solidFill>
              </a:rPr>
              <a:t>Gentès</a:t>
            </a:r>
            <a:r>
              <a:rPr lang="en-US" dirty="0">
                <a:solidFill>
                  <a:schemeClr val="accent2"/>
                </a:solidFill>
              </a:rPr>
              <a:t>, Delphine Leroy, Marie </a:t>
            </a:r>
            <a:r>
              <a:rPr lang="en-US" dirty="0" err="1">
                <a:solidFill>
                  <a:schemeClr val="accent2"/>
                </a:solidFill>
              </a:rPr>
              <a:t>Peretti</a:t>
            </a:r>
            <a:r>
              <a:rPr lang="en-US" dirty="0">
                <a:solidFill>
                  <a:schemeClr val="accent2"/>
                </a:solidFill>
              </a:rPr>
              <a:t>-Ndiaye &amp; Pascale </a:t>
            </a:r>
            <a:r>
              <a:rPr lang="en-US" dirty="0" err="1">
                <a:solidFill>
                  <a:schemeClr val="accent2"/>
                </a:solidFill>
              </a:rPr>
              <a:t>Prax</a:t>
            </a:r>
            <a:r>
              <a:rPr lang="en-US" dirty="0">
                <a:solidFill>
                  <a:schemeClr val="accent2"/>
                </a:solidFill>
              </a:rPr>
              <a:t>-Dubois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CEF357A-8852-3B47-AE20-CDD0B311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2" descr="Logo Erasmus | Signification, Symbole, Évolution">
            <a:extLst>
              <a:ext uri="{FF2B5EF4-FFF2-40B4-BE49-F238E27FC236}">
                <a16:creationId xmlns:a16="http://schemas.microsoft.com/office/drawing/2014/main" id="{4A9ADC16-CD07-7E4F-A0C5-70D80171C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2696" y="6612219"/>
            <a:ext cx="520184" cy="24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6C10794-8A7D-BB42-ABAD-E8AE13575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0443" y="6614939"/>
            <a:ext cx="606079" cy="28900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B7A368D-320A-6B43-B354-9E0A9879B93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7780" y="6614939"/>
            <a:ext cx="699808" cy="289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F488B61-9A7B-FF4F-ABA7-1E1F310E70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7505" y="6612219"/>
            <a:ext cx="608551" cy="26719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28A79E48-80F3-524D-BA52-773ACE90F1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314328" y="379256"/>
            <a:ext cx="2155552" cy="1421317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73608821-16EB-C240-8C8C-CCA0BFB6B9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524910" y="2882271"/>
            <a:ext cx="2104990" cy="275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755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37E429-620B-764E-8B0E-C23989423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err="1">
                <a:solidFill>
                  <a:schemeClr val="accent2"/>
                </a:solidFill>
              </a:rPr>
              <a:t>Sprachen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err="1">
                <a:solidFill>
                  <a:schemeClr val="accent2"/>
                </a:solidFill>
              </a:rPr>
              <a:t>und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err="1">
                <a:solidFill>
                  <a:schemeClr val="accent2"/>
                </a:solidFill>
              </a:rPr>
              <a:t>Projekte</a:t>
            </a:r>
            <a:r>
              <a:rPr lang="fr-FR" dirty="0">
                <a:solidFill>
                  <a:schemeClr val="accent2"/>
                </a:solidFill>
              </a:rPr>
              <a:t> DFJW</a:t>
            </a:r>
            <a:br>
              <a:rPr lang="fr-FR" dirty="0">
                <a:solidFill>
                  <a:schemeClr val="accent2"/>
                </a:solidFill>
              </a:rPr>
            </a:br>
            <a:r>
              <a:rPr lang="fr-FR" dirty="0">
                <a:solidFill>
                  <a:schemeClr val="tx1"/>
                </a:solidFill>
              </a:rPr>
              <a:t>Langues et projets OFAJ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61CB3AB-E84A-2243-89BB-D3BAC0452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sz="1600" dirty="0"/>
              <a:t>Axe de recherche important </a:t>
            </a:r>
            <a:r>
              <a:rPr lang="fr-FR" dirty="0"/>
              <a:t>/ </a:t>
            </a:r>
            <a:r>
              <a:rPr lang="fr-FR" dirty="0" err="1">
                <a:solidFill>
                  <a:schemeClr val="accent2"/>
                </a:solidFill>
              </a:rPr>
              <a:t>Wichtige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err="1">
                <a:solidFill>
                  <a:schemeClr val="accent2"/>
                </a:solidFill>
              </a:rPr>
              <a:t>Forschungsachse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endParaRPr lang="fr-FR" dirty="0"/>
          </a:p>
          <a:p>
            <a:r>
              <a:rPr lang="fr-FR" sz="1600" dirty="0"/>
              <a:t>Deux expériences impliquées, </a:t>
            </a:r>
            <a:r>
              <a:rPr lang="fr-FR" dirty="0">
                <a:solidFill>
                  <a:schemeClr val="accent2"/>
                </a:solidFill>
              </a:rPr>
              <a:t>Es </a:t>
            </a:r>
            <a:r>
              <a:rPr lang="fr-FR" dirty="0" err="1">
                <a:solidFill>
                  <a:schemeClr val="accent2"/>
                </a:solidFill>
              </a:rPr>
              <a:t>wurden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err="1">
                <a:solidFill>
                  <a:schemeClr val="accent2"/>
                </a:solidFill>
              </a:rPr>
              <a:t>zwei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err="1">
                <a:solidFill>
                  <a:schemeClr val="accent2"/>
                </a:solidFill>
              </a:rPr>
              <a:t>Experimente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err="1">
                <a:solidFill>
                  <a:schemeClr val="accent2"/>
                </a:solidFill>
              </a:rPr>
              <a:t>durchgeführt</a:t>
            </a:r>
            <a:r>
              <a:rPr lang="fr-FR" dirty="0">
                <a:solidFill>
                  <a:schemeClr val="accent2"/>
                </a:solidFill>
              </a:rPr>
              <a:t> :</a:t>
            </a:r>
            <a:r>
              <a:rPr lang="fr-FR" dirty="0"/>
              <a:t> </a:t>
            </a:r>
          </a:p>
          <a:p>
            <a:r>
              <a:rPr lang="fr-FR" dirty="0"/>
              <a:t>-2016 (chercher sa voix/voie) récits de jeunes issus des migrations en France et en Allemagne  </a:t>
            </a:r>
            <a:r>
              <a:rPr lang="fr-FR" dirty="0">
                <a:solidFill>
                  <a:schemeClr val="accent2"/>
                </a:solidFill>
              </a:rPr>
              <a:t>2016 (</a:t>
            </a:r>
            <a:r>
              <a:rPr lang="fr-FR" dirty="0" err="1">
                <a:solidFill>
                  <a:schemeClr val="accent2"/>
                </a:solidFill>
              </a:rPr>
              <a:t>Suchen</a:t>
            </a:r>
            <a:r>
              <a:rPr lang="fr-FR" dirty="0">
                <a:solidFill>
                  <a:schemeClr val="accent2"/>
                </a:solidFill>
              </a:rPr>
              <a:t> « </a:t>
            </a:r>
            <a:r>
              <a:rPr lang="fr-FR" i="1" dirty="0"/>
              <a:t>sa voie/voix » </a:t>
            </a:r>
            <a:r>
              <a:rPr lang="fr-FR" dirty="0">
                <a:solidFill>
                  <a:schemeClr val="accent2"/>
                </a:solidFill>
              </a:rPr>
              <a:t>–</a:t>
            </a:r>
            <a:r>
              <a:rPr lang="fr-FR" dirty="0" err="1">
                <a:solidFill>
                  <a:schemeClr val="accent2"/>
                </a:solidFill>
              </a:rPr>
              <a:t>Stimme</a:t>
            </a:r>
            <a:r>
              <a:rPr lang="fr-FR" dirty="0">
                <a:solidFill>
                  <a:schemeClr val="accent2"/>
                </a:solidFill>
              </a:rPr>
              <a:t>/</a:t>
            </a:r>
            <a:r>
              <a:rPr lang="fr-FR" dirty="0" err="1">
                <a:solidFill>
                  <a:schemeClr val="accent2"/>
                </a:solidFill>
              </a:rPr>
              <a:t>Weg</a:t>
            </a:r>
            <a:r>
              <a:rPr lang="fr-FR" dirty="0">
                <a:solidFill>
                  <a:schemeClr val="accent2"/>
                </a:solidFill>
              </a:rPr>
              <a:t>) </a:t>
            </a:r>
            <a:r>
              <a:rPr lang="fr-FR" i="1" dirty="0" err="1">
                <a:solidFill>
                  <a:schemeClr val="accent2"/>
                </a:solidFill>
              </a:rPr>
              <a:t>Geschichten</a:t>
            </a:r>
            <a:r>
              <a:rPr lang="fr-FR" i="1" dirty="0">
                <a:solidFill>
                  <a:schemeClr val="accent2"/>
                </a:solidFill>
              </a:rPr>
              <a:t> </a:t>
            </a:r>
            <a:r>
              <a:rPr lang="fr-FR" i="1" dirty="0" err="1">
                <a:solidFill>
                  <a:schemeClr val="accent2"/>
                </a:solidFill>
              </a:rPr>
              <a:t>von</a:t>
            </a:r>
            <a:r>
              <a:rPr lang="fr-FR" i="1" dirty="0">
                <a:solidFill>
                  <a:schemeClr val="accent2"/>
                </a:solidFill>
              </a:rPr>
              <a:t> </a:t>
            </a:r>
            <a:r>
              <a:rPr lang="fr-FR" i="1" dirty="0" err="1">
                <a:solidFill>
                  <a:schemeClr val="accent2"/>
                </a:solidFill>
              </a:rPr>
              <a:t>jungen</a:t>
            </a:r>
            <a:r>
              <a:rPr lang="fr-FR" i="1" dirty="0">
                <a:solidFill>
                  <a:schemeClr val="accent2"/>
                </a:solidFill>
              </a:rPr>
              <a:t> </a:t>
            </a:r>
            <a:r>
              <a:rPr lang="fr-FR" i="1" dirty="0" err="1">
                <a:solidFill>
                  <a:schemeClr val="accent2"/>
                </a:solidFill>
              </a:rPr>
              <a:t>Menschen</a:t>
            </a:r>
            <a:r>
              <a:rPr lang="fr-FR" i="1" dirty="0">
                <a:solidFill>
                  <a:schemeClr val="accent2"/>
                </a:solidFill>
              </a:rPr>
              <a:t> mit </a:t>
            </a:r>
            <a:r>
              <a:rPr lang="fr-FR" i="1" dirty="0" err="1">
                <a:solidFill>
                  <a:schemeClr val="accent2"/>
                </a:solidFill>
              </a:rPr>
              <a:t>Migrationshintergrund</a:t>
            </a:r>
            <a:r>
              <a:rPr lang="fr-FR" i="1" dirty="0">
                <a:solidFill>
                  <a:schemeClr val="accent2"/>
                </a:solidFill>
              </a:rPr>
              <a:t> in </a:t>
            </a:r>
            <a:r>
              <a:rPr lang="fr-FR" i="1" dirty="0" err="1">
                <a:solidFill>
                  <a:schemeClr val="accent2"/>
                </a:solidFill>
              </a:rPr>
              <a:t>Frankreich</a:t>
            </a:r>
            <a:r>
              <a:rPr lang="fr-FR" i="1" dirty="0">
                <a:solidFill>
                  <a:schemeClr val="accent2"/>
                </a:solidFill>
              </a:rPr>
              <a:t> </a:t>
            </a:r>
            <a:r>
              <a:rPr lang="fr-FR" i="1" dirty="0" err="1">
                <a:solidFill>
                  <a:schemeClr val="accent2"/>
                </a:solidFill>
              </a:rPr>
              <a:t>und</a:t>
            </a:r>
            <a:r>
              <a:rPr lang="fr-FR" i="1" dirty="0">
                <a:solidFill>
                  <a:schemeClr val="accent2"/>
                </a:solidFill>
              </a:rPr>
              <a:t> </a:t>
            </a:r>
            <a:r>
              <a:rPr lang="fr-FR" i="1" dirty="0" err="1">
                <a:solidFill>
                  <a:schemeClr val="accent2"/>
                </a:solidFill>
              </a:rPr>
              <a:t>Deutschland</a:t>
            </a:r>
            <a:r>
              <a:rPr lang="fr-FR" i="1" dirty="0">
                <a:solidFill>
                  <a:schemeClr val="accent2"/>
                </a:solidFill>
              </a:rPr>
              <a:t> </a:t>
            </a:r>
          </a:p>
          <a:p>
            <a:pPr marL="0" indent="0">
              <a:buNone/>
            </a:pPr>
            <a:endParaRPr lang="fr-FR" i="1" dirty="0">
              <a:solidFill>
                <a:schemeClr val="accent2"/>
              </a:solidFill>
            </a:endParaRPr>
          </a:p>
          <a:p>
            <a:pPr marL="274320" lvl="1" indent="0">
              <a:buNone/>
            </a:pPr>
            <a:r>
              <a:rPr lang="fr-FR" dirty="0"/>
              <a:t>-2019 (rapport aux langues : à la rencontre de l’ « Autre »)  </a:t>
            </a:r>
            <a:r>
              <a:rPr lang="fr-FR" i="1" dirty="0"/>
              <a:t>in</a:t>
            </a:r>
            <a:r>
              <a:rPr lang="fr-FR" dirty="0"/>
              <a:t> </a:t>
            </a:r>
            <a:r>
              <a:rPr lang="fr-FR" i="1" dirty="0"/>
              <a:t>Le volontariat Franco- Allemand. Entre engagement et interculturalité</a:t>
            </a:r>
            <a:r>
              <a:rPr lang="fr-FR" dirty="0"/>
              <a:t>, OFAJ DFJW, Texte de travail N°31,</a:t>
            </a:r>
            <a:r>
              <a:rPr lang="fr-FR" sz="1800" i="1" dirty="0">
                <a:solidFill>
                  <a:schemeClr val="accent2"/>
                </a:solidFill>
              </a:rPr>
              <a:t> </a:t>
            </a:r>
            <a:r>
              <a:rPr lang="fr-FR" sz="1800" dirty="0">
                <a:solidFill>
                  <a:schemeClr val="accent2"/>
                </a:solidFill>
              </a:rPr>
              <a:t>2019 (</a:t>
            </a:r>
            <a:r>
              <a:rPr lang="fr-FR" sz="1800" dirty="0" err="1">
                <a:solidFill>
                  <a:schemeClr val="accent2"/>
                </a:solidFill>
              </a:rPr>
              <a:t>Verhältnis</a:t>
            </a:r>
            <a:r>
              <a:rPr lang="fr-FR" sz="1800" dirty="0">
                <a:solidFill>
                  <a:schemeClr val="accent2"/>
                </a:solidFill>
              </a:rPr>
              <a:t> </a:t>
            </a:r>
            <a:r>
              <a:rPr lang="fr-FR" sz="1800" dirty="0" err="1">
                <a:solidFill>
                  <a:schemeClr val="accent2"/>
                </a:solidFill>
              </a:rPr>
              <a:t>zu</a:t>
            </a:r>
            <a:r>
              <a:rPr lang="fr-FR" sz="1800" dirty="0">
                <a:solidFill>
                  <a:schemeClr val="accent2"/>
                </a:solidFill>
              </a:rPr>
              <a:t> </a:t>
            </a:r>
            <a:r>
              <a:rPr lang="fr-FR" sz="1800" dirty="0" err="1">
                <a:solidFill>
                  <a:schemeClr val="accent2"/>
                </a:solidFill>
              </a:rPr>
              <a:t>Sprachen</a:t>
            </a:r>
            <a:r>
              <a:rPr lang="fr-FR" sz="1800" dirty="0">
                <a:solidFill>
                  <a:schemeClr val="accent2"/>
                </a:solidFill>
              </a:rPr>
              <a:t>: </a:t>
            </a:r>
            <a:r>
              <a:rPr lang="fr-FR" sz="1800" dirty="0" err="1">
                <a:solidFill>
                  <a:schemeClr val="accent2"/>
                </a:solidFill>
              </a:rPr>
              <a:t>Begegnung</a:t>
            </a:r>
            <a:r>
              <a:rPr lang="fr-FR" sz="1800" dirty="0">
                <a:solidFill>
                  <a:schemeClr val="accent2"/>
                </a:solidFill>
              </a:rPr>
              <a:t> mit </a:t>
            </a:r>
            <a:r>
              <a:rPr lang="fr-FR" sz="1800" dirty="0" err="1">
                <a:solidFill>
                  <a:schemeClr val="accent2"/>
                </a:solidFill>
              </a:rPr>
              <a:t>dem</a:t>
            </a:r>
            <a:r>
              <a:rPr lang="fr-FR" sz="1800" dirty="0">
                <a:solidFill>
                  <a:schemeClr val="accent2"/>
                </a:solidFill>
              </a:rPr>
              <a:t> "</a:t>
            </a:r>
            <a:r>
              <a:rPr lang="fr-FR" sz="1800" dirty="0" err="1">
                <a:solidFill>
                  <a:schemeClr val="accent2"/>
                </a:solidFill>
              </a:rPr>
              <a:t>Anderen</a:t>
            </a:r>
            <a:r>
              <a:rPr lang="fr-FR" sz="1800" dirty="0">
                <a:solidFill>
                  <a:schemeClr val="accent2"/>
                </a:solidFill>
              </a:rPr>
              <a:t>") in Le volontariat Franco- Allemand. </a:t>
            </a:r>
            <a:r>
              <a:rPr lang="fr-FR" sz="1800" dirty="0" err="1">
                <a:solidFill>
                  <a:schemeClr val="accent2"/>
                </a:solidFill>
              </a:rPr>
              <a:t>Zwischen</a:t>
            </a:r>
            <a:r>
              <a:rPr lang="fr-FR" sz="1800" dirty="0">
                <a:solidFill>
                  <a:schemeClr val="accent2"/>
                </a:solidFill>
              </a:rPr>
              <a:t> Engagement </a:t>
            </a:r>
            <a:r>
              <a:rPr lang="fr-FR" sz="1800" dirty="0" err="1">
                <a:solidFill>
                  <a:schemeClr val="accent2"/>
                </a:solidFill>
              </a:rPr>
              <a:t>und</a:t>
            </a:r>
            <a:r>
              <a:rPr lang="fr-FR" sz="1800" dirty="0">
                <a:solidFill>
                  <a:schemeClr val="accent2"/>
                </a:solidFill>
              </a:rPr>
              <a:t> </a:t>
            </a:r>
            <a:r>
              <a:rPr lang="fr-FR" sz="1800" dirty="0" err="1">
                <a:solidFill>
                  <a:schemeClr val="accent2"/>
                </a:solidFill>
              </a:rPr>
              <a:t>Interkulturalität</a:t>
            </a:r>
            <a:r>
              <a:rPr lang="fr-FR" sz="1800" dirty="0">
                <a:solidFill>
                  <a:schemeClr val="accent2"/>
                </a:solidFill>
              </a:rPr>
              <a:t>, OFAJ DFJW, </a:t>
            </a:r>
            <a:r>
              <a:rPr lang="fr-FR" sz="1800" dirty="0" err="1">
                <a:solidFill>
                  <a:schemeClr val="accent2"/>
                </a:solidFill>
              </a:rPr>
              <a:t>Arbeitstext</a:t>
            </a:r>
            <a:r>
              <a:rPr lang="fr-FR" sz="1800" dirty="0">
                <a:solidFill>
                  <a:schemeClr val="accent2"/>
                </a:solidFill>
              </a:rPr>
              <a:t> N°31, </a:t>
            </a:r>
          </a:p>
          <a:p>
            <a:pPr marL="274320" lvl="1" indent="0">
              <a:buNone/>
            </a:pPr>
            <a:r>
              <a:rPr lang="fr-FR" dirty="0"/>
              <a:t> </a:t>
            </a:r>
          </a:p>
          <a:p>
            <a:pPr marL="274320" lvl="1" indent="0">
              <a:buNone/>
            </a:pPr>
            <a:r>
              <a:rPr lang="fr-FR" sz="1900" dirty="0" err="1">
                <a:solidFill>
                  <a:schemeClr val="accent2"/>
                </a:solidFill>
              </a:rPr>
              <a:t>Linguistische</a:t>
            </a:r>
            <a:r>
              <a:rPr lang="fr-FR" sz="1900" dirty="0">
                <a:solidFill>
                  <a:schemeClr val="accent2"/>
                </a:solidFill>
              </a:rPr>
              <a:t> </a:t>
            </a:r>
            <a:r>
              <a:rPr lang="fr-FR" sz="1900" dirty="0" err="1">
                <a:solidFill>
                  <a:schemeClr val="accent2"/>
                </a:solidFill>
              </a:rPr>
              <a:t>Dominanzen</a:t>
            </a:r>
            <a:r>
              <a:rPr lang="fr-FR" sz="1900" dirty="0">
                <a:solidFill>
                  <a:schemeClr val="accent2"/>
                </a:solidFill>
              </a:rPr>
              <a:t> </a:t>
            </a:r>
            <a:r>
              <a:rPr lang="fr-FR" sz="1900" dirty="0" err="1">
                <a:solidFill>
                  <a:schemeClr val="accent2"/>
                </a:solidFill>
              </a:rPr>
              <a:t>und</a:t>
            </a:r>
            <a:r>
              <a:rPr lang="fr-FR" sz="1900" dirty="0">
                <a:solidFill>
                  <a:schemeClr val="accent2"/>
                </a:solidFill>
              </a:rPr>
              <a:t> "</a:t>
            </a:r>
            <a:r>
              <a:rPr lang="fr-FR" sz="1900" dirty="0" err="1">
                <a:solidFill>
                  <a:schemeClr val="accent2"/>
                </a:solidFill>
              </a:rPr>
              <a:t>geschlossene</a:t>
            </a:r>
            <a:r>
              <a:rPr lang="fr-FR" sz="1900" dirty="0">
                <a:solidFill>
                  <a:schemeClr val="accent2"/>
                </a:solidFill>
              </a:rPr>
              <a:t>" </a:t>
            </a:r>
            <a:r>
              <a:rPr lang="fr-FR" sz="1900" dirty="0" err="1">
                <a:solidFill>
                  <a:schemeClr val="accent2"/>
                </a:solidFill>
              </a:rPr>
              <a:t>Zweisprachigkeit</a:t>
            </a:r>
            <a:endParaRPr lang="fr-FR" sz="1900" dirty="0">
              <a:solidFill>
                <a:schemeClr val="accent2"/>
              </a:solidFill>
            </a:endParaRPr>
          </a:p>
          <a:p>
            <a:pPr marL="274320" lvl="1" indent="0">
              <a:buNone/>
            </a:pPr>
            <a:r>
              <a:rPr lang="fr-FR" dirty="0"/>
              <a:t>Dominations linguistiques et bilinguismes « fermés »</a:t>
            </a:r>
          </a:p>
          <a:p>
            <a:pPr marL="274320" lvl="1" indent="0">
              <a:buNone/>
            </a:pP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ACA6C31-73E1-8E46-B4ED-B266F7081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66800" y="6446204"/>
            <a:ext cx="10733314" cy="274320"/>
          </a:xfrm>
        </p:spPr>
        <p:txBody>
          <a:bodyPr/>
          <a:lstStyle/>
          <a:p>
            <a:endParaRPr lang="fr-FR" sz="1200" dirty="0">
              <a:solidFill>
                <a:schemeClr val="accent2"/>
              </a:solidFill>
            </a:endParaRPr>
          </a:p>
          <a:p>
            <a:endParaRPr lang="fr-FR" sz="1200" dirty="0">
              <a:solidFill>
                <a:schemeClr val="accent2"/>
              </a:solidFill>
            </a:endParaRPr>
          </a:p>
          <a:p>
            <a:endParaRPr lang="fr-FR" sz="1200" dirty="0">
              <a:solidFill>
                <a:schemeClr val="accent2"/>
              </a:solidFill>
            </a:endParaRPr>
          </a:p>
          <a:p>
            <a:endParaRPr lang="fr-FR" sz="1200" dirty="0">
              <a:solidFill>
                <a:schemeClr val="accent2"/>
              </a:solidFill>
            </a:endParaRPr>
          </a:p>
          <a:p>
            <a:endParaRPr lang="fr-FR" sz="1200" dirty="0">
              <a:solidFill>
                <a:schemeClr val="accent2"/>
              </a:solidFill>
            </a:endParaRPr>
          </a:p>
          <a:p>
            <a:endParaRPr lang="fr-FR" sz="1200" dirty="0">
              <a:solidFill>
                <a:schemeClr val="accent2"/>
              </a:solidFill>
            </a:endParaRPr>
          </a:p>
          <a:p>
            <a:endParaRPr lang="fr-FR" sz="1200" dirty="0">
              <a:solidFill>
                <a:schemeClr val="accent2"/>
              </a:solidFill>
            </a:endParaRPr>
          </a:p>
          <a:p>
            <a:r>
              <a:rPr lang="fr-FR" sz="1200" dirty="0">
                <a:solidFill>
                  <a:schemeClr val="accent2"/>
                </a:solidFill>
              </a:rPr>
              <a:t> « Quelles approches pour favoriser la diversité des langues ? Retour sur un projet Erasmus + autour du concours </a:t>
            </a:r>
            <a:r>
              <a:rPr lang="fr-FR" sz="1200" dirty="0" err="1">
                <a:solidFill>
                  <a:schemeClr val="accent2"/>
                </a:solidFill>
              </a:rPr>
              <a:t>kamishibaï</a:t>
            </a:r>
            <a:r>
              <a:rPr lang="fr-FR" sz="1200" dirty="0">
                <a:solidFill>
                  <a:schemeClr val="accent2"/>
                </a:solidFill>
              </a:rPr>
              <a:t> plurilingue » Deborah </a:t>
            </a:r>
            <a:r>
              <a:rPr lang="fr-FR" sz="1200" dirty="0" err="1">
                <a:solidFill>
                  <a:schemeClr val="accent2"/>
                </a:solidFill>
              </a:rPr>
              <a:t>Gentès</a:t>
            </a:r>
            <a:r>
              <a:rPr lang="fr-FR" sz="1200" dirty="0">
                <a:solidFill>
                  <a:schemeClr val="accent2"/>
                </a:solidFill>
              </a:rPr>
              <a:t>, Delphine Leroy, Marie Peretti-Ndiaye &amp; Pascale </a:t>
            </a:r>
            <a:r>
              <a:rPr lang="fr-FR" sz="1200" dirty="0" err="1">
                <a:solidFill>
                  <a:schemeClr val="accent2"/>
                </a:solidFill>
              </a:rPr>
              <a:t>Prax</a:t>
            </a:r>
            <a:r>
              <a:rPr lang="fr-FR" sz="1200" dirty="0">
                <a:solidFill>
                  <a:schemeClr val="accent2"/>
                </a:solidFill>
              </a:rPr>
              <a:t>-Dubois</a:t>
            </a:r>
          </a:p>
          <a:p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355F921-223E-5F4F-921C-2C2C08941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7348" y="6307672"/>
            <a:ext cx="435572" cy="27432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201BED7-E931-224F-9A97-8AFBA58EF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3745" y="6564173"/>
            <a:ext cx="606079" cy="28900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1D149EC-AD16-164C-A091-81FB2845974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636" y="6581992"/>
            <a:ext cx="699808" cy="289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331BA51-AD8D-D849-B097-0B2DF14B53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3436" y="6550734"/>
            <a:ext cx="699808" cy="307266"/>
          </a:xfrm>
          <a:prstGeom prst="rect">
            <a:avLst/>
          </a:prstGeom>
        </p:spPr>
      </p:pic>
      <p:pic>
        <p:nvPicPr>
          <p:cNvPr id="9" name="Picture 2" descr="Logo Erasmus | Signification, Symbole, Évolution">
            <a:extLst>
              <a:ext uri="{FF2B5EF4-FFF2-40B4-BE49-F238E27FC236}">
                <a16:creationId xmlns:a16="http://schemas.microsoft.com/office/drawing/2014/main" id="{63CEC1D3-FC61-CA45-9757-21D8DA373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5392" y="6515848"/>
            <a:ext cx="699808" cy="37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531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9BE678-D008-0B4D-B037-6A6E5B7C9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fr-FR" dirty="0">
                <a:solidFill>
                  <a:schemeClr val="accent2"/>
                </a:solidFill>
              </a:rPr>
            </a:br>
            <a:r>
              <a:rPr lang="fr-FR" sz="4400" dirty="0">
                <a:solidFill>
                  <a:schemeClr val="accent2"/>
                </a:solidFill>
              </a:rPr>
              <a:t>Diverse </a:t>
            </a:r>
            <a:r>
              <a:rPr lang="fr-FR" sz="4400" dirty="0" err="1">
                <a:solidFill>
                  <a:schemeClr val="accent2"/>
                </a:solidFill>
              </a:rPr>
              <a:t>und</a:t>
            </a:r>
            <a:r>
              <a:rPr lang="fr-FR" sz="4400" dirty="0">
                <a:solidFill>
                  <a:schemeClr val="accent2"/>
                </a:solidFill>
              </a:rPr>
              <a:t> </a:t>
            </a:r>
            <a:r>
              <a:rPr lang="fr-FR" sz="4400" dirty="0" err="1">
                <a:solidFill>
                  <a:schemeClr val="accent2"/>
                </a:solidFill>
              </a:rPr>
              <a:t>inklusive</a:t>
            </a:r>
            <a:r>
              <a:rPr lang="fr-FR" sz="4400" dirty="0">
                <a:solidFill>
                  <a:schemeClr val="accent2"/>
                </a:solidFill>
              </a:rPr>
              <a:t> </a:t>
            </a:r>
            <a:r>
              <a:rPr lang="fr-FR" sz="4400" dirty="0" err="1">
                <a:solidFill>
                  <a:schemeClr val="accent2"/>
                </a:solidFill>
              </a:rPr>
              <a:t>Mehrsprachigkeit</a:t>
            </a:r>
            <a:r>
              <a:rPr lang="fr-FR" sz="4400" dirty="0">
                <a:solidFill>
                  <a:schemeClr val="accent2"/>
                </a:solidFill>
              </a:rPr>
              <a:t> </a:t>
            </a:r>
            <a:br>
              <a:rPr lang="fr-FR" sz="4400" dirty="0">
                <a:solidFill>
                  <a:schemeClr val="accent2"/>
                </a:solidFill>
              </a:rPr>
            </a:br>
            <a:r>
              <a:rPr lang="fr-FR" sz="4400" dirty="0">
                <a:solidFill>
                  <a:schemeClr val="tx1"/>
                </a:solidFill>
              </a:rPr>
              <a:t>Plurilinguisme diversifié et inclusif</a:t>
            </a:r>
            <a:br>
              <a:rPr lang="fr-FR" dirty="0">
                <a:solidFill>
                  <a:schemeClr val="accent2"/>
                </a:solidFill>
              </a:rPr>
            </a:b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7AB94F8-AE44-D64D-A3B2-964997A14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Retour sur une expérimentation en cours avec quatre pays européens : </a:t>
            </a:r>
            <a:r>
              <a:rPr lang="fr-FR" dirty="0" err="1">
                <a:solidFill>
                  <a:schemeClr val="accent2"/>
                </a:solidFill>
              </a:rPr>
              <a:t>Ein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err="1">
                <a:solidFill>
                  <a:schemeClr val="accent2"/>
                </a:solidFill>
              </a:rPr>
              <a:t>Blick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err="1">
                <a:solidFill>
                  <a:schemeClr val="accent2"/>
                </a:solidFill>
              </a:rPr>
              <a:t>zurück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err="1">
                <a:solidFill>
                  <a:schemeClr val="accent2"/>
                </a:solidFill>
              </a:rPr>
              <a:t>auf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err="1">
                <a:solidFill>
                  <a:schemeClr val="accent2"/>
                </a:solidFill>
              </a:rPr>
              <a:t>ein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err="1">
                <a:solidFill>
                  <a:schemeClr val="accent2"/>
                </a:solidFill>
              </a:rPr>
              <a:t>laufendes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err="1">
                <a:solidFill>
                  <a:schemeClr val="accent2"/>
                </a:solidFill>
              </a:rPr>
              <a:t>Experiment</a:t>
            </a:r>
            <a:r>
              <a:rPr lang="fr-FR" dirty="0">
                <a:solidFill>
                  <a:schemeClr val="accent2"/>
                </a:solidFill>
              </a:rPr>
              <a:t> mit </a:t>
            </a:r>
            <a:r>
              <a:rPr lang="fr-FR" dirty="0" err="1">
                <a:solidFill>
                  <a:schemeClr val="accent2"/>
                </a:solidFill>
              </a:rPr>
              <a:t>vier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err="1">
                <a:solidFill>
                  <a:schemeClr val="accent2"/>
                </a:solidFill>
              </a:rPr>
              <a:t>europäischen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err="1">
                <a:solidFill>
                  <a:schemeClr val="accent2"/>
                </a:solidFill>
              </a:rPr>
              <a:t>Ländern</a:t>
            </a:r>
            <a:r>
              <a:rPr lang="fr-FR" dirty="0">
                <a:solidFill>
                  <a:schemeClr val="accent2"/>
                </a:solidFill>
              </a:rPr>
              <a:t> : </a:t>
            </a:r>
            <a:endParaRPr lang="fr-FR" dirty="0"/>
          </a:p>
          <a:p>
            <a:pPr marL="0" indent="0">
              <a:buNone/>
            </a:pPr>
            <a:r>
              <a:rPr lang="fr-FR" b="1" dirty="0"/>
              <a:t>«</a:t>
            </a:r>
            <a:r>
              <a:rPr lang="fr-FR" dirty="0"/>
              <a:t> </a:t>
            </a:r>
            <a:r>
              <a:rPr lang="fr-FR" b="1" dirty="0"/>
              <a:t>KAMILALA : Un projet créatif d'inclusion sociale par l'ouverture aux langues et aux cultures » </a:t>
            </a:r>
            <a:r>
              <a:rPr lang="fr-FR" b="1" dirty="0">
                <a:solidFill>
                  <a:schemeClr val="accent2"/>
                </a:solidFill>
              </a:rPr>
              <a:t>"KAMILALA: </a:t>
            </a:r>
            <a:r>
              <a:rPr lang="fr-FR" b="1" dirty="0" err="1">
                <a:solidFill>
                  <a:schemeClr val="accent2"/>
                </a:solidFill>
              </a:rPr>
              <a:t>Ein</a:t>
            </a:r>
            <a:r>
              <a:rPr lang="fr-FR" b="1" dirty="0">
                <a:solidFill>
                  <a:schemeClr val="accent2"/>
                </a:solidFill>
              </a:rPr>
              <a:t> </a:t>
            </a:r>
            <a:r>
              <a:rPr lang="fr-FR" b="1" dirty="0" err="1">
                <a:solidFill>
                  <a:schemeClr val="accent2"/>
                </a:solidFill>
              </a:rPr>
              <a:t>kreatives</a:t>
            </a:r>
            <a:r>
              <a:rPr lang="fr-FR" b="1" dirty="0">
                <a:solidFill>
                  <a:schemeClr val="accent2"/>
                </a:solidFill>
              </a:rPr>
              <a:t> </a:t>
            </a:r>
            <a:r>
              <a:rPr lang="fr-FR" b="1" dirty="0" err="1">
                <a:solidFill>
                  <a:schemeClr val="accent2"/>
                </a:solidFill>
              </a:rPr>
              <a:t>Projekt</a:t>
            </a:r>
            <a:r>
              <a:rPr lang="fr-FR" b="1" dirty="0">
                <a:solidFill>
                  <a:schemeClr val="accent2"/>
                </a:solidFill>
              </a:rPr>
              <a:t> </a:t>
            </a:r>
            <a:r>
              <a:rPr lang="fr-FR" b="1" dirty="0" err="1">
                <a:solidFill>
                  <a:schemeClr val="accent2"/>
                </a:solidFill>
              </a:rPr>
              <a:t>zur</a:t>
            </a:r>
            <a:r>
              <a:rPr lang="fr-FR" b="1" dirty="0">
                <a:solidFill>
                  <a:schemeClr val="accent2"/>
                </a:solidFill>
              </a:rPr>
              <a:t> </a:t>
            </a:r>
            <a:r>
              <a:rPr lang="fr-FR" b="1" dirty="0" err="1">
                <a:solidFill>
                  <a:schemeClr val="accent2"/>
                </a:solidFill>
              </a:rPr>
              <a:t>sozialen</a:t>
            </a:r>
            <a:r>
              <a:rPr lang="fr-FR" b="1" dirty="0">
                <a:solidFill>
                  <a:schemeClr val="accent2"/>
                </a:solidFill>
              </a:rPr>
              <a:t> </a:t>
            </a:r>
            <a:r>
              <a:rPr lang="fr-FR" b="1" dirty="0" err="1">
                <a:solidFill>
                  <a:schemeClr val="accent2"/>
                </a:solidFill>
              </a:rPr>
              <a:t>Integration</a:t>
            </a:r>
            <a:r>
              <a:rPr lang="fr-FR" b="1" dirty="0">
                <a:solidFill>
                  <a:schemeClr val="accent2"/>
                </a:solidFill>
              </a:rPr>
              <a:t> </a:t>
            </a:r>
            <a:r>
              <a:rPr lang="fr-FR" b="1" dirty="0" err="1">
                <a:solidFill>
                  <a:schemeClr val="accent2"/>
                </a:solidFill>
              </a:rPr>
              <a:t>durch</a:t>
            </a:r>
            <a:r>
              <a:rPr lang="fr-FR" b="1" dirty="0">
                <a:solidFill>
                  <a:schemeClr val="accent2"/>
                </a:solidFill>
              </a:rPr>
              <a:t> </a:t>
            </a:r>
            <a:r>
              <a:rPr lang="fr-FR" b="1" dirty="0" err="1">
                <a:solidFill>
                  <a:schemeClr val="accent2"/>
                </a:solidFill>
              </a:rPr>
              <a:t>Offenheit</a:t>
            </a:r>
            <a:r>
              <a:rPr lang="fr-FR" b="1" dirty="0">
                <a:solidFill>
                  <a:schemeClr val="accent2"/>
                </a:solidFill>
              </a:rPr>
              <a:t> </a:t>
            </a:r>
            <a:r>
              <a:rPr lang="fr-FR" b="1" dirty="0" err="1">
                <a:solidFill>
                  <a:schemeClr val="accent2"/>
                </a:solidFill>
              </a:rPr>
              <a:t>für</a:t>
            </a:r>
            <a:r>
              <a:rPr lang="fr-FR" b="1" dirty="0">
                <a:solidFill>
                  <a:schemeClr val="accent2"/>
                </a:solidFill>
              </a:rPr>
              <a:t> </a:t>
            </a:r>
            <a:r>
              <a:rPr lang="fr-FR" b="1" dirty="0" err="1">
                <a:solidFill>
                  <a:schemeClr val="accent2"/>
                </a:solidFill>
              </a:rPr>
              <a:t>Sprachen</a:t>
            </a:r>
            <a:r>
              <a:rPr lang="fr-FR" b="1" dirty="0">
                <a:solidFill>
                  <a:schemeClr val="accent2"/>
                </a:solidFill>
              </a:rPr>
              <a:t> </a:t>
            </a:r>
            <a:r>
              <a:rPr lang="fr-FR" b="1" dirty="0" err="1">
                <a:solidFill>
                  <a:schemeClr val="accent2"/>
                </a:solidFill>
              </a:rPr>
              <a:t>und</a:t>
            </a:r>
            <a:r>
              <a:rPr lang="fr-FR" b="1" dirty="0">
                <a:solidFill>
                  <a:schemeClr val="accent2"/>
                </a:solidFill>
              </a:rPr>
              <a:t> </a:t>
            </a:r>
            <a:r>
              <a:rPr lang="fr-FR" b="1" dirty="0" err="1">
                <a:solidFill>
                  <a:schemeClr val="accent2"/>
                </a:solidFill>
              </a:rPr>
              <a:t>Kulturen</a:t>
            </a:r>
            <a:r>
              <a:rPr lang="fr-FR" dirty="0">
                <a:solidFill>
                  <a:schemeClr val="accent2"/>
                </a:solidFill>
              </a:rPr>
              <a:t>"</a:t>
            </a:r>
          </a:p>
          <a:p>
            <a:pPr marL="0" indent="0">
              <a:buNone/>
            </a:pPr>
            <a:r>
              <a:rPr lang="fr-FR" dirty="0"/>
              <a:t>Partenaires européens ( Val d’Aoste, Portugal, Grèce &amp; France) </a:t>
            </a:r>
            <a:r>
              <a:rPr lang="fr-FR" dirty="0" err="1">
                <a:solidFill>
                  <a:schemeClr val="accent2"/>
                </a:solidFill>
              </a:rPr>
              <a:t>Europäische</a:t>
            </a:r>
            <a:r>
              <a:rPr lang="fr-FR" dirty="0">
                <a:solidFill>
                  <a:schemeClr val="accent2"/>
                </a:solidFill>
              </a:rPr>
              <a:t> Partner (</a:t>
            </a:r>
            <a:r>
              <a:rPr lang="fr-FR" dirty="0" err="1">
                <a:solidFill>
                  <a:schemeClr val="accent2"/>
                </a:solidFill>
              </a:rPr>
              <a:t>Aosta</a:t>
            </a:r>
            <a:r>
              <a:rPr lang="fr-FR" dirty="0">
                <a:solidFill>
                  <a:schemeClr val="accent2"/>
                </a:solidFill>
              </a:rPr>
              <a:t>-Tal, Portugal, </a:t>
            </a:r>
            <a:r>
              <a:rPr lang="fr-FR" dirty="0" err="1">
                <a:solidFill>
                  <a:schemeClr val="accent2"/>
                </a:solidFill>
              </a:rPr>
              <a:t>Griechenland</a:t>
            </a:r>
            <a:r>
              <a:rPr lang="fr-FR" dirty="0">
                <a:solidFill>
                  <a:schemeClr val="accent2"/>
                </a:solidFill>
              </a:rPr>
              <a:t> &amp; </a:t>
            </a:r>
            <a:r>
              <a:rPr lang="fr-FR" dirty="0" err="1">
                <a:solidFill>
                  <a:schemeClr val="accent2"/>
                </a:solidFill>
              </a:rPr>
              <a:t>Frankreich</a:t>
            </a:r>
            <a:r>
              <a:rPr lang="fr-FR" dirty="0">
                <a:solidFill>
                  <a:schemeClr val="accent2"/>
                </a:solidFill>
              </a:rPr>
              <a:t>)</a:t>
            </a:r>
          </a:p>
          <a:p>
            <a:pPr marL="0" indent="0">
              <a:buNone/>
            </a:pPr>
            <a:r>
              <a:rPr lang="fr-FR" dirty="0"/>
              <a:t>Association </a:t>
            </a:r>
            <a:r>
              <a:rPr lang="fr-FR" dirty="0" err="1"/>
              <a:t>Dulala</a:t>
            </a:r>
            <a:r>
              <a:rPr lang="fr-FR" dirty="0"/>
              <a:t> (France, Montreuil)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err="1">
                <a:solidFill>
                  <a:schemeClr val="accent2"/>
                </a:solidFill>
              </a:rPr>
              <a:t>Verein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err="1">
                <a:solidFill>
                  <a:schemeClr val="accent2"/>
                </a:solidFill>
              </a:rPr>
              <a:t>Dulala</a:t>
            </a:r>
            <a:r>
              <a:rPr lang="fr-FR" dirty="0">
                <a:solidFill>
                  <a:schemeClr val="accent2"/>
                </a:solidFill>
              </a:rPr>
              <a:t> (</a:t>
            </a:r>
            <a:r>
              <a:rPr lang="fr-FR" dirty="0" err="1">
                <a:solidFill>
                  <a:schemeClr val="accent2"/>
                </a:solidFill>
              </a:rPr>
              <a:t>Frankreich</a:t>
            </a:r>
            <a:r>
              <a:rPr lang="fr-FR" dirty="0">
                <a:solidFill>
                  <a:schemeClr val="accent2"/>
                </a:solidFill>
              </a:rPr>
              <a:t>, Montreuil)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154F712-8A52-E245-AA3D-450AD7BC1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66800" y="6215406"/>
            <a:ext cx="8788400" cy="366586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 « </a:t>
            </a:r>
            <a:r>
              <a:rPr lang="en-US" dirty="0" err="1">
                <a:solidFill>
                  <a:schemeClr val="accent2"/>
                </a:solidFill>
              </a:rPr>
              <a:t>Quelles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approches</a:t>
            </a:r>
            <a:r>
              <a:rPr lang="en-US" dirty="0">
                <a:solidFill>
                  <a:schemeClr val="accent2"/>
                </a:solidFill>
              </a:rPr>
              <a:t> pour </a:t>
            </a:r>
            <a:r>
              <a:rPr lang="en-US" dirty="0" err="1">
                <a:solidFill>
                  <a:schemeClr val="accent2"/>
                </a:solidFill>
              </a:rPr>
              <a:t>favoriser</a:t>
            </a:r>
            <a:r>
              <a:rPr lang="en-US" dirty="0">
                <a:solidFill>
                  <a:schemeClr val="accent2"/>
                </a:solidFill>
              </a:rPr>
              <a:t> la </a:t>
            </a:r>
            <a:r>
              <a:rPr lang="en-US" dirty="0" err="1">
                <a:solidFill>
                  <a:schemeClr val="accent2"/>
                </a:solidFill>
              </a:rPr>
              <a:t>diversité</a:t>
            </a:r>
            <a:r>
              <a:rPr lang="en-US" dirty="0">
                <a:solidFill>
                  <a:schemeClr val="accent2"/>
                </a:solidFill>
              </a:rPr>
              <a:t> des </a:t>
            </a:r>
            <a:r>
              <a:rPr lang="en-US" dirty="0" err="1">
                <a:solidFill>
                  <a:schemeClr val="accent2"/>
                </a:solidFill>
              </a:rPr>
              <a:t>langues</a:t>
            </a:r>
            <a:r>
              <a:rPr lang="en-US" dirty="0">
                <a:solidFill>
                  <a:schemeClr val="accent2"/>
                </a:solidFill>
              </a:rPr>
              <a:t> ? Retour sur un </a:t>
            </a:r>
            <a:r>
              <a:rPr lang="en-US" dirty="0" err="1">
                <a:solidFill>
                  <a:schemeClr val="accent2"/>
                </a:solidFill>
              </a:rPr>
              <a:t>projet</a:t>
            </a:r>
            <a:r>
              <a:rPr lang="en-US" dirty="0">
                <a:solidFill>
                  <a:schemeClr val="accent2"/>
                </a:solidFill>
              </a:rPr>
              <a:t> Erasmus + </a:t>
            </a:r>
            <a:r>
              <a:rPr lang="en-US" dirty="0" err="1">
                <a:solidFill>
                  <a:schemeClr val="accent2"/>
                </a:solidFill>
              </a:rPr>
              <a:t>autour</a:t>
            </a:r>
            <a:r>
              <a:rPr lang="en-US" dirty="0">
                <a:solidFill>
                  <a:schemeClr val="accent2"/>
                </a:solidFill>
              </a:rPr>
              <a:t> du concours </a:t>
            </a:r>
            <a:r>
              <a:rPr lang="en-US" dirty="0" err="1">
                <a:solidFill>
                  <a:schemeClr val="accent2"/>
                </a:solidFill>
              </a:rPr>
              <a:t>kamishibaï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plurilingue</a:t>
            </a:r>
            <a:r>
              <a:rPr lang="en-US" dirty="0">
                <a:solidFill>
                  <a:schemeClr val="accent2"/>
                </a:solidFill>
              </a:rPr>
              <a:t> » Deborah </a:t>
            </a:r>
            <a:r>
              <a:rPr lang="en-US" dirty="0" err="1">
                <a:solidFill>
                  <a:schemeClr val="accent2"/>
                </a:solidFill>
              </a:rPr>
              <a:t>Gentès</a:t>
            </a:r>
            <a:r>
              <a:rPr lang="en-US" dirty="0">
                <a:solidFill>
                  <a:schemeClr val="accent2"/>
                </a:solidFill>
              </a:rPr>
              <a:t>, Delphine Leroy, Marie </a:t>
            </a:r>
            <a:r>
              <a:rPr lang="en-US" dirty="0" err="1">
                <a:solidFill>
                  <a:schemeClr val="accent2"/>
                </a:solidFill>
              </a:rPr>
              <a:t>Peretti</a:t>
            </a:r>
            <a:r>
              <a:rPr lang="en-US" dirty="0">
                <a:solidFill>
                  <a:schemeClr val="accent2"/>
                </a:solidFill>
              </a:rPr>
              <a:t>-Ndiaye &amp; Pascale </a:t>
            </a:r>
            <a:r>
              <a:rPr lang="en-US" dirty="0" err="1">
                <a:solidFill>
                  <a:schemeClr val="accent2"/>
                </a:solidFill>
              </a:rPr>
              <a:t>Prax</a:t>
            </a:r>
            <a:r>
              <a:rPr lang="en-US" dirty="0">
                <a:solidFill>
                  <a:schemeClr val="accent2"/>
                </a:solidFill>
              </a:rPr>
              <a:t>-Dubois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CEF357A-8852-3B47-AE20-CDD0B311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2" descr="Logo Erasmus | Signification, Symbole, Évolution">
            <a:extLst>
              <a:ext uri="{FF2B5EF4-FFF2-40B4-BE49-F238E27FC236}">
                <a16:creationId xmlns:a16="http://schemas.microsoft.com/office/drawing/2014/main" id="{4A9ADC16-CD07-7E4F-A0C5-70D80171C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2696" y="6612219"/>
            <a:ext cx="520184" cy="24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6C10794-8A7D-BB42-ABAD-E8AE13575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0443" y="6614939"/>
            <a:ext cx="606079" cy="28900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B7A368D-320A-6B43-B354-9E0A9879B93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7780" y="6614939"/>
            <a:ext cx="699808" cy="289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F488B61-9A7B-FF4F-ABA7-1E1F310E70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7505" y="6612219"/>
            <a:ext cx="608551" cy="26719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671CA24-2DB1-A143-BAF3-0C48A1A801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3791" y="4787128"/>
            <a:ext cx="3423374" cy="12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252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9BE678-D008-0B4D-B037-6A6E5B7C9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Le</a:t>
            </a:r>
            <a:r>
              <a:rPr lang="fr-FR" dirty="0">
                <a:solidFill>
                  <a:schemeClr val="accent2"/>
                </a:solidFill>
              </a:rPr>
              <a:t> / </a:t>
            </a:r>
            <a:r>
              <a:rPr lang="fr-FR" dirty="0" err="1">
                <a:solidFill>
                  <a:schemeClr val="accent2"/>
                </a:solidFill>
              </a:rPr>
              <a:t>das</a:t>
            </a:r>
            <a:r>
              <a:rPr lang="fr-FR" dirty="0">
                <a:solidFill>
                  <a:schemeClr val="accent2"/>
                </a:solidFill>
              </a:rPr>
              <a:t> Kamishibaï ?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7AB94F8-AE44-D64D-A3B2-964997A14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solidFill>
                  <a:schemeClr val="accent2"/>
                </a:solidFill>
              </a:rPr>
              <a:t>Origines </a:t>
            </a:r>
            <a:r>
              <a:rPr lang="fr-FR" dirty="0" err="1">
                <a:solidFill>
                  <a:schemeClr val="accent2"/>
                </a:solidFill>
              </a:rPr>
              <a:t>Ursprünge</a:t>
            </a:r>
            <a:r>
              <a:rPr lang="fr-FR" dirty="0">
                <a:solidFill>
                  <a:schemeClr val="accent2"/>
                </a:solidFill>
              </a:rPr>
              <a:t> / </a:t>
            </a:r>
            <a:r>
              <a:rPr lang="fr-FR" dirty="0"/>
              <a:t>Origines</a:t>
            </a:r>
            <a:endParaRPr lang="fr-FR" dirty="0">
              <a:solidFill>
                <a:schemeClr val="accent2"/>
              </a:solidFill>
            </a:endParaRPr>
          </a:p>
          <a:p>
            <a:r>
              <a:rPr lang="fr-FR" dirty="0" err="1">
                <a:solidFill>
                  <a:schemeClr val="accent2"/>
                </a:solidFill>
              </a:rPr>
              <a:t>Politisches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err="1">
                <a:solidFill>
                  <a:schemeClr val="accent2"/>
                </a:solidFill>
              </a:rPr>
              <a:t>Werkzeug</a:t>
            </a:r>
            <a:r>
              <a:rPr lang="fr-FR" dirty="0">
                <a:solidFill>
                  <a:schemeClr val="accent2"/>
                </a:solidFill>
              </a:rPr>
              <a:t>/ </a:t>
            </a:r>
            <a:r>
              <a:rPr lang="fr-FR" dirty="0"/>
              <a:t>Outil politique</a:t>
            </a:r>
            <a:endParaRPr lang="fr-FR" dirty="0">
              <a:solidFill>
                <a:schemeClr val="accent2"/>
              </a:solidFill>
            </a:endParaRPr>
          </a:p>
          <a:p>
            <a:r>
              <a:rPr lang="fr-FR" dirty="0" err="1">
                <a:solidFill>
                  <a:schemeClr val="accent2"/>
                </a:solidFill>
              </a:rPr>
              <a:t>Pädagogisches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err="1">
                <a:solidFill>
                  <a:schemeClr val="accent2"/>
                </a:solidFill>
              </a:rPr>
              <a:t>Werkzeug</a:t>
            </a:r>
            <a:r>
              <a:rPr lang="fr-FR" dirty="0">
                <a:solidFill>
                  <a:schemeClr val="accent2"/>
                </a:solidFill>
              </a:rPr>
              <a:t>/ </a:t>
            </a:r>
            <a:r>
              <a:rPr lang="fr-FR" dirty="0"/>
              <a:t>Outil pédagogique</a:t>
            </a:r>
          </a:p>
          <a:p>
            <a:endParaRPr lang="fr-FR" dirty="0">
              <a:solidFill>
                <a:schemeClr val="accent2"/>
              </a:solidFill>
            </a:endParaRPr>
          </a:p>
          <a:p>
            <a:endParaRPr lang="fr-FR" dirty="0">
              <a:highlight>
                <a:srgbClr val="FFFF00"/>
              </a:highlight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154F712-8A52-E245-AA3D-450AD7BC1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66800" y="6215406"/>
            <a:ext cx="8788400" cy="366586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 « </a:t>
            </a:r>
            <a:r>
              <a:rPr lang="en-US" dirty="0" err="1">
                <a:solidFill>
                  <a:schemeClr val="accent2"/>
                </a:solidFill>
              </a:rPr>
              <a:t>Quelles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approches</a:t>
            </a:r>
            <a:r>
              <a:rPr lang="en-US" dirty="0">
                <a:solidFill>
                  <a:schemeClr val="accent2"/>
                </a:solidFill>
              </a:rPr>
              <a:t> pour </a:t>
            </a:r>
            <a:r>
              <a:rPr lang="en-US" dirty="0" err="1">
                <a:solidFill>
                  <a:schemeClr val="accent2"/>
                </a:solidFill>
              </a:rPr>
              <a:t>favoriser</a:t>
            </a:r>
            <a:r>
              <a:rPr lang="en-US" dirty="0">
                <a:solidFill>
                  <a:schemeClr val="accent2"/>
                </a:solidFill>
              </a:rPr>
              <a:t> la </a:t>
            </a:r>
            <a:r>
              <a:rPr lang="en-US" dirty="0" err="1">
                <a:solidFill>
                  <a:schemeClr val="accent2"/>
                </a:solidFill>
              </a:rPr>
              <a:t>diversité</a:t>
            </a:r>
            <a:r>
              <a:rPr lang="en-US" dirty="0">
                <a:solidFill>
                  <a:schemeClr val="accent2"/>
                </a:solidFill>
              </a:rPr>
              <a:t> des </a:t>
            </a:r>
            <a:r>
              <a:rPr lang="en-US" dirty="0" err="1">
                <a:solidFill>
                  <a:schemeClr val="accent2"/>
                </a:solidFill>
              </a:rPr>
              <a:t>langues</a:t>
            </a:r>
            <a:r>
              <a:rPr lang="en-US" dirty="0">
                <a:solidFill>
                  <a:schemeClr val="accent2"/>
                </a:solidFill>
              </a:rPr>
              <a:t> ? Retour sur un </a:t>
            </a:r>
            <a:r>
              <a:rPr lang="en-US" dirty="0" err="1">
                <a:solidFill>
                  <a:schemeClr val="accent2"/>
                </a:solidFill>
              </a:rPr>
              <a:t>projet</a:t>
            </a:r>
            <a:r>
              <a:rPr lang="en-US" dirty="0">
                <a:solidFill>
                  <a:schemeClr val="accent2"/>
                </a:solidFill>
              </a:rPr>
              <a:t> Erasmus + </a:t>
            </a:r>
            <a:r>
              <a:rPr lang="en-US" dirty="0" err="1">
                <a:solidFill>
                  <a:schemeClr val="accent2"/>
                </a:solidFill>
              </a:rPr>
              <a:t>autour</a:t>
            </a:r>
            <a:r>
              <a:rPr lang="en-US" dirty="0">
                <a:solidFill>
                  <a:schemeClr val="accent2"/>
                </a:solidFill>
              </a:rPr>
              <a:t> du concours </a:t>
            </a:r>
            <a:r>
              <a:rPr lang="en-US" dirty="0" err="1">
                <a:solidFill>
                  <a:schemeClr val="accent2"/>
                </a:solidFill>
              </a:rPr>
              <a:t>kamishibaï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plurilingue</a:t>
            </a:r>
            <a:r>
              <a:rPr lang="en-US" dirty="0">
                <a:solidFill>
                  <a:schemeClr val="accent2"/>
                </a:solidFill>
              </a:rPr>
              <a:t> » Deborah </a:t>
            </a:r>
            <a:r>
              <a:rPr lang="en-US" dirty="0" err="1">
                <a:solidFill>
                  <a:schemeClr val="accent2"/>
                </a:solidFill>
              </a:rPr>
              <a:t>Gentès</a:t>
            </a:r>
            <a:r>
              <a:rPr lang="en-US" dirty="0">
                <a:solidFill>
                  <a:schemeClr val="accent2"/>
                </a:solidFill>
              </a:rPr>
              <a:t>, Delphine Leroy, Marie </a:t>
            </a:r>
            <a:r>
              <a:rPr lang="en-US" dirty="0" err="1">
                <a:solidFill>
                  <a:schemeClr val="accent2"/>
                </a:solidFill>
              </a:rPr>
              <a:t>Peretti</a:t>
            </a:r>
            <a:r>
              <a:rPr lang="en-US" dirty="0">
                <a:solidFill>
                  <a:schemeClr val="accent2"/>
                </a:solidFill>
              </a:rPr>
              <a:t>-Ndiaye &amp; Pascale </a:t>
            </a:r>
            <a:r>
              <a:rPr lang="en-US" dirty="0" err="1">
                <a:solidFill>
                  <a:schemeClr val="accent2"/>
                </a:solidFill>
              </a:rPr>
              <a:t>Prax</a:t>
            </a:r>
            <a:r>
              <a:rPr lang="en-US" dirty="0">
                <a:solidFill>
                  <a:schemeClr val="accent2"/>
                </a:solidFill>
              </a:rPr>
              <a:t>-Dubois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CEF357A-8852-3B47-AE20-CDD0B311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2" descr="Logo Erasmus | Signification, Symbole, Évolution">
            <a:extLst>
              <a:ext uri="{FF2B5EF4-FFF2-40B4-BE49-F238E27FC236}">
                <a16:creationId xmlns:a16="http://schemas.microsoft.com/office/drawing/2014/main" id="{4A9ADC16-CD07-7E4F-A0C5-70D80171C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2696" y="6612219"/>
            <a:ext cx="520184" cy="24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6C10794-8A7D-BB42-ABAD-E8AE13575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0443" y="6614939"/>
            <a:ext cx="606079" cy="28900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B7A368D-320A-6B43-B354-9E0A9879B93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7780" y="6614939"/>
            <a:ext cx="699808" cy="289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F488B61-9A7B-FF4F-ABA7-1E1F310E70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7505" y="6612219"/>
            <a:ext cx="608551" cy="26719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BFAFFD6-E03B-8246-AD05-F1D75BFB45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285975" y="3270711"/>
            <a:ext cx="4169229" cy="277948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C09B09B-9E90-2A4E-AEC2-375B3A7FC2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7587754" y="2286826"/>
            <a:ext cx="4169229" cy="3119104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533138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9BE678-D008-0B4D-B037-6A6E5B7C9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3600" dirty="0" err="1">
                <a:solidFill>
                  <a:schemeClr val="accent2"/>
                </a:solidFill>
              </a:rPr>
              <a:t>Das</a:t>
            </a:r>
            <a:r>
              <a:rPr lang="fr-FR" sz="3600" dirty="0">
                <a:solidFill>
                  <a:schemeClr val="accent2"/>
                </a:solidFill>
              </a:rPr>
              <a:t> </a:t>
            </a:r>
            <a:r>
              <a:rPr lang="fr-FR" sz="3600" dirty="0" err="1">
                <a:solidFill>
                  <a:schemeClr val="accent2"/>
                </a:solidFill>
              </a:rPr>
              <a:t>mehrsprachige</a:t>
            </a:r>
            <a:r>
              <a:rPr lang="fr-FR" sz="3600" dirty="0">
                <a:solidFill>
                  <a:schemeClr val="accent2"/>
                </a:solidFill>
              </a:rPr>
              <a:t> </a:t>
            </a:r>
            <a:r>
              <a:rPr lang="fr-FR" sz="3600" dirty="0" err="1">
                <a:solidFill>
                  <a:schemeClr val="accent2"/>
                </a:solidFill>
              </a:rPr>
              <a:t>Kamishibai</a:t>
            </a:r>
            <a:r>
              <a:rPr lang="fr-FR" sz="3600" dirty="0">
                <a:solidFill>
                  <a:schemeClr val="accent2"/>
                </a:solidFill>
              </a:rPr>
              <a:t>: die </a:t>
            </a:r>
            <a:r>
              <a:rPr lang="fr-FR" sz="3600" dirty="0" err="1">
                <a:solidFill>
                  <a:schemeClr val="accent2"/>
                </a:solidFill>
              </a:rPr>
              <a:t>Daten</a:t>
            </a:r>
            <a:br>
              <a:rPr lang="fr-FR" sz="3600" dirty="0">
                <a:solidFill>
                  <a:schemeClr val="accent2"/>
                </a:solidFill>
              </a:rPr>
            </a:br>
            <a:r>
              <a:rPr lang="fr-FR" sz="3600" dirty="0">
                <a:solidFill>
                  <a:schemeClr val="tx1"/>
                </a:solidFill>
              </a:rPr>
              <a:t>Le Kamishibaï plurilingue : les données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7AB94F8-AE44-D64D-A3B2-964997A14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L’association </a:t>
            </a:r>
            <a:r>
              <a:rPr lang="fr-FR" dirty="0" err="1"/>
              <a:t>Dulala</a:t>
            </a:r>
            <a:r>
              <a:rPr lang="fr-FR" dirty="0"/>
              <a:t> organise depuis 2015 un concours </a:t>
            </a:r>
            <a:r>
              <a:rPr lang="fr-FR" dirty="0">
                <a:solidFill>
                  <a:schemeClr val="accent2"/>
                </a:solidFill>
              </a:rPr>
              <a:t>Der </a:t>
            </a:r>
            <a:r>
              <a:rPr lang="fr-FR" dirty="0" err="1">
                <a:solidFill>
                  <a:schemeClr val="accent2"/>
                </a:solidFill>
              </a:rPr>
              <a:t>Verein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err="1">
                <a:solidFill>
                  <a:schemeClr val="accent2"/>
                </a:solidFill>
              </a:rPr>
              <a:t>Dulala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err="1">
                <a:solidFill>
                  <a:schemeClr val="accent2"/>
                </a:solidFill>
              </a:rPr>
              <a:t>organisiert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err="1">
                <a:solidFill>
                  <a:schemeClr val="accent2"/>
                </a:solidFill>
              </a:rPr>
              <a:t>seit</a:t>
            </a:r>
            <a:r>
              <a:rPr lang="fr-FR" dirty="0">
                <a:solidFill>
                  <a:schemeClr val="accent2"/>
                </a:solidFill>
              </a:rPr>
              <a:t> 2015 </a:t>
            </a:r>
            <a:r>
              <a:rPr lang="fr-FR" dirty="0" err="1">
                <a:solidFill>
                  <a:schemeClr val="accent2"/>
                </a:solidFill>
              </a:rPr>
              <a:t>einen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err="1">
                <a:solidFill>
                  <a:schemeClr val="accent2"/>
                </a:solidFill>
              </a:rPr>
              <a:t>Wettbewerb</a:t>
            </a:r>
            <a:r>
              <a:rPr lang="fr-FR" dirty="0">
                <a:solidFill>
                  <a:schemeClr val="accent2"/>
                </a:solidFill>
              </a:rPr>
              <a:t> </a:t>
            </a:r>
          </a:p>
          <a:p>
            <a:r>
              <a:rPr lang="fr-FR" dirty="0"/>
              <a:t>Entretiens, observations classes ou groupes (centres socio-culturels) participants au concours </a:t>
            </a:r>
            <a:r>
              <a:rPr lang="fr-FR" dirty="0">
                <a:solidFill>
                  <a:schemeClr val="accent2"/>
                </a:solidFill>
              </a:rPr>
              <a:t>Interviews, </a:t>
            </a:r>
            <a:r>
              <a:rPr lang="fr-FR" dirty="0" err="1">
                <a:solidFill>
                  <a:schemeClr val="accent2"/>
                </a:solidFill>
              </a:rPr>
              <a:t>Beobachtungen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err="1">
                <a:solidFill>
                  <a:schemeClr val="accent2"/>
                </a:solidFill>
              </a:rPr>
              <a:t>von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err="1">
                <a:solidFill>
                  <a:schemeClr val="accent2"/>
                </a:solidFill>
              </a:rPr>
              <a:t>Klassen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err="1">
                <a:solidFill>
                  <a:schemeClr val="accent2"/>
                </a:solidFill>
              </a:rPr>
              <a:t>oder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err="1">
                <a:solidFill>
                  <a:schemeClr val="accent2"/>
                </a:solidFill>
              </a:rPr>
              <a:t>Gruppen</a:t>
            </a:r>
            <a:r>
              <a:rPr lang="fr-FR" dirty="0">
                <a:solidFill>
                  <a:schemeClr val="accent2"/>
                </a:solidFill>
              </a:rPr>
              <a:t> (</a:t>
            </a:r>
            <a:r>
              <a:rPr lang="fr-FR" dirty="0" err="1">
                <a:solidFill>
                  <a:schemeClr val="accent2"/>
                </a:solidFill>
              </a:rPr>
              <a:t>soziokulturelle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err="1">
                <a:solidFill>
                  <a:schemeClr val="accent2"/>
                </a:solidFill>
              </a:rPr>
              <a:t>Zentren</a:t>
            </a:r>
            <a:r>
              <a:rPr lang="fr-FR" dirty="0">
                <a:solidFill>
                  <a:schemeClr val="accent2"/>
                </a:solidFill>
              </a:rPr>
              <a:t>), die </a:t>
            </a:r>
            <a:r>
              <a:rPr lang="fr-FR" dirty="0" err="1">
                <a:solidFill>
                  <a:schemeClr val="accent2"/>
                </a:solidFill>
              </a:rPr>
              <a:t>am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err="1">
                <a:solidFill>
                  <a:schemeClr val="accent2"/>
                </a:solidFill>
              </a:rPr>
              <a:t>Wettbewerb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err="1">
                <a:solidFill>
                  <a:schemeClr val="accent2"/>
                </a:solidFill>
              </a:rPr>
              <a:t>teilnehmen</a:t>
            </a:r>
            <a:r>
              <a:rPr lang="fr-FR" dirty="0">
                <a:solidFill>
                  <a:schemeClr val="accent2"/>
                </a:solidFill>
              </a:rPr>
              <a:t> </a:t>
            </a:r>
          </a:p>
          <a:p>
            <a:endParaRPr lang="fr-FR" dirty="0"/>
          </a:p>
          <a:p>
            <a:pPr>
              <a:spcBef>
                <a:spcPts val="0"/>
              </a:spcBef>
            </a:pPr>
            <a:r>
              <a:rPr lang="fr-FR" dirty="0"/>
              <a:t>Données des carnets de bord (questionnaires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dirty="0"/>
              <a:t>de retour des </a:t>
            </a:r>
            <a:r>
              <a:rPr lang="fr-FR" dirty="0" err="1"/>
              <a:t>participant.e.s</a:t>
            </a:r>
            <a:r>
              <a:rPr lang="fr-FR" dirty="0"/>
              <a:t>) </a:t>
            </a:r>
            <a:r>
              <a:rPr lang="fr-FR" dirty="0" err="1">
                <a:solidFill>
                  <a:schemeClr val="accent2"/>
                </a:solidFill>
              </a:rPr>
              <a:t>Daten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err="1">
                <a:solidFill>
                  <a:schemeClr val="accent2"/>
                </a:solidFill>
              </a:rPr>
              <a:t>aus</a:t>
            </a:r>
            <a:r>
              <a:rPr lang="fr-FR" dirty="0">
                <a:solidFill>
                  <a:schemeClr val="accent2"/>
                </a:solidFill>
              </a:rPr>
              <a:t> den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dirty="0" err="1">
                <a:solidFill>
                  <a:schemeClr val="accent2"/>
                </a:solidFill>
              </a:rPr>
              <a:t>Logbüchern</a:t>
            </a:r>
            <a:r>
              <a:rPr lang="fr-FR" dirty="0">
                <a:solidFill>
                  <a:schemeClr val="accent2"/>
                </a:solidFill>
              </a:rPr>
              <a:t> (</a:t>
            </a:r>
            <a:r>
              <a:rPr lang="fr-FR" dirty="0" err="1">
                <a:solidFill>
                  <a:schemeClr val="accent2"/>
                </a:solidFill>
              </a:rPr>
              <a:t>Fragebögen</a:t>
            </a:r>
            <a:r>
              <a:rPr lang="fr-FR" dirty="0">
                <a:solidFill>
                  <a:schemeClr val="accent2"/>
                </a:solidFill>
              </a:rPr>
              <a:t>, die </a:t>
            </a:r>
            <a:r>
              <a:rPr lang="fr-FR" dirty="0" err="1">
                <a:solidFill>
                  <a:schemeClr val="accent2"/>
                </a:solidFill>
              </a:rPr>
              <a:t>von</a:t>
            </a:r>
            <a:r>
              <a:rPr lang="fr-FR" dirty="0">
                <a:solidFill>
                  <a:schemeClr val="accent2"/>
                </a:solidFill>
              </a:rPr>
              <a:t> den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dirty="0" err="1">
                <a:solidFill>
                  <a:schemeClr val="accent2"/>
                </a:solidFill>
              </a:rPr>
              <a:t>Teilnehmern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err="1">
                <a:solidFill>
                  <a:schemeClr val="accent2"/>
                </a:solidFill>
              </a:rPr>
              <a:t>zurückgeschickt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err="1">
                <a:solidFill>
                  <a:schemeClr val="accent2"/>
                </a:solidFill>
              </a:rPr>
              <a:t>wurden</a:t>
            </a:r>
            <a:r>
              <a:rPr lang="fr-FR" dirty="0">
                <a:solidFill>
                  <a:schemeClr val="accent2"/>
                </a:solidFill>
              </a:rPr>
              <a:t>).</a:t>
            </a:r>
          </a:p>
          <a:p>
            <a:pPr marL="0" indent="0">
              <a:spcBef>
                <a:spcPts val="0"/>
              </a:spcBef>
              <a:buNone/>
            </a:pPr>
            <a:endParaRPr lang="fr-FR" dirty="0">
              <a:solidFill>
                <a:schemeClr val="accent2"/>
              </a:solidFill>
            </a:endParaRPr>
          </a:p>
          <a:p>
            <a:pPr>
              <a:spcBef>
                <a:spcPts val="0"/>
              </a:spcBef>
            </a:pPr>
            <a:r>
              <a:rPr lang="fr-FR" dirty="0"/>
              <a:t>Echanges de pratiques avec les partenaires </a:t>
            </a:r>
          </a:p>
          <a:p>
            <a:pPr>
              <a:spcBef>
                <a:spcPts val="0"/>
              </a:spcBef>
            </a:pPr>
            <a:r>
              <a:rPr lang="fr-FR" dirty="0" err="1">
                <a:solidFill>
                  <a:schemeClr val="accent2"/>
                </a:solidFill>
              </a:rPr>
              <a:t>Austausch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err="1">
                <a:solidFill>
                  <a:schemeClr val="accent2"/>
                </a:solidFill>
              </a:rPr>
              <a:t>von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err="1">
                <a:solidFill>
                  <a:schemeClr val="accent2"/>
                </a:solidFill>
              </a:rPr>
              <a:t>Praktiken</a:t>
            </a:r>
            <a:r>
              <a:rPr lang="fr-FR" dirty="0">
                <a:solidFill>
                  <a:schemeClr val="accent2"/>
                </a:solidFill>
              </a:rPr>
              <a:t> mit </a:t>
            </a:r>
            <a:r>
              <a:rPr lang="fr-FR" dirty="0" err="1">
                <a:solidFill>
                  <a:schemeClr val="accent2"/>
                </a:solidFill>
              </a:rPr>
              <a:t>Partnern</a:t>
            </a:r>
            <a:endParaRPr lang="fr-FR" dirty="0">
              <a:solidFill>
                <a:schemeClr val="accent2"/>
              </a:solidFill>
            </a:endParaRP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154F712-8A52-E245-AA3D-450AD7BC1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66800" y="6215406"/>
            <a:ext cx="8788400" cy="366586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 « </a:t>
            </a:r>
            <a:r>
              <a:rPr lang="en-US" dirty="0" err="1">
                <a:solidFill>
                  <a:schemeClr val="accent2"/>
                </a:solidFill>
              </a:rPr>
              <a:t>Quelles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approches</a:t>
            </a:r>
            <a:r>
              <a:rPr lang="en-US" dirty="0">
                <a:solidFill>
                  <a:schemeClr val="accent2"/>
                </a:solidFill>
              </a:rPr>
              <a:t> pour </a:t>
            </a:r>
            <a:r>
              <a:rPr lang="en-US" dirty="0" err="1">
                <a:solidFill>
                  <a:schemeClr val="accent2"/>
                </a:solidFill>
              </a:rPr>
              <a:t>favoriser</a:t>
            </a:r>
            <a:r>
              <a:rPr lang="en-US" dirty="0">
                <a:solidFill>
                  <a:schemeClr val="accent2"/>
                </a:solidFill>
              </a:rPr>
              <a:t> la </a:t>
            </a:r>
            <a:r>
              <a:rPr lang="en-US" dirty="0" err="1">
                <a:solidFill>
                  <a:schemeClr val="accent2"/>
                </a:solidFill>
              </a:rPr>
              <a:t>diversité</a:t>
            </a:r>
            <a:r>
              <a:rPr lang="en-US" dirty="0">
                <a:solidFill>
                  <a:schemeClr val="accent2"/>
                </a:solidFill>
              </a:rPr>
              <a:t> des </a:t>
            </a:r>
            <a:r>
              <a:rPr lang="en-US" dirty="0" err="1">
                <a:solidFill>
                  <a:schemeClr val="accent2"/>
                </a:solidFill>
              </a:rPr>
              <a:t>langues</a:t>
            </a:r>
            <a:r>
              <a:rPr lang="en-US" dirty="0">
                <a:solidFill>
                  <a:schemeClr val="accent2"/>
                </a:solidFill>
              </a:rPr>
              <a:t> ? Retour sur un </a:t>
            </a:r>
            <a:r>
              <a:rPr lang="en-US" dirty="0" err="1">
                <a:solidFill>
                  <a:schemeClr val="accent2"/>
                </a:solidFill>
              </a:rPr>
              <a:t>projet</a:t>
            </a:r>
            <a:r>
              <a:rPr lang="en-US" dirty="0">
                <a:solidFill>
                  <a:schemeClr val="accent2"/>
                </a:solidFill>
              </a:rPr>
              <a:t> Erasmus + </a:t>
            </a:r>
            <a:r>
              <a:rPr lang="en-US" dirty="0" err="1">
                <a:solidFill>
                  <a:schemeClr val="accent2"/>
                </a:solidFill>
              </a:rPr>
              <a:t>autour</a:t>
            </a:r>
            <a:r>
              <a:rPr lang="en-US" dirty="0">
                <a:solidFill>
                  <a:schemeClr val="accent2"/>
                </a:solidFill>
              </a:rPr>
              <a:t> du concours </a:t>
            </a:r>
            <a:r>
              <a:rPr lang="en-US" dirty="0" err="1">
                <a:solidFill>
                  <a:schemeClr val="accent2"/>
                </a:solidFill>
              </a:rPr>
              <a:t>kamishibaï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plurilingue</a:t>
            </a:r>
            <a:r>
              <a:rPr lang="en-US" dirty="0">
                <a:solidFill>
                  <a:schemeClr val="accent2"/>
                </a:solidFill>
              </a:rPr>
              <a:t> » Deborah </a:t>
            </a:r>
            <a:r>
              <a:rPr lang="en-US" dirty="0" err="1">
                <a:solidFill>
                  <a:schemeClr val="accent2"/>
                </a:solidFill>
              </a:rPr>
              <a:t>Gentès</a:t>
            </a:r>
            <a:r>
              <a:rPr lang="en-US" dirty="0">
                <a:solidFill>
                  <a:schemeClr val="accent2"/>
                </a:solidFill>
              </a:rPr>
              <a:t>, Delphine Leroy, Marie </a:t>
            </a:r>
            <a:r>
              <a:rPr lang="en-US" dirty="0" err="1">
                <a:solidFill>
                  <a:schemeClr val="accent2"/>
                </a:solidFill>
              </a:rPr>
              <a:t>Peretti</a:t>
            </a:r>
            <a:r>
              <a:rPr lang="en-US" dirty="0">
                <a:solidFill>
                  <a:schemeClr val="accent2"/>
                </a:solidFill>
              </a:rPr>
              <a:t>-Ndiaye &amp; Pascale </a:t>
            </a:r>
            <a:r>
              <a:rPr lang="en-US" dirty="0" err="1">
                <a:solidFill>
                  <a:schemeClr val="accent2"/>
                </a:solidFill>
              </a:rPr>
              <a:t>Prax</a:t>
            </a:r>
            <a:r>
              <a:rPr lang="en-US" dirty="0">
                <a:solidFill>
                  <a:schemeClr val="accent2"/>
                </a:solidFill>
              </a:rPr>
              <a:t>-Dubois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CEF357A-8852-3B47-AE20-CDD0B311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2" descr="Logo Erasmus | Signification, Symbole, Évolution">
            <a:extLst>
              <a:ext uri="{FF2B5EF4-FFF2-40B4-BE49-F238E27FC236}">
                <a16:creationId xmlns:a16="http://schemas.microsoft.com/office/drawing/2014/main" id="{4A9ADC16-CD07-7E4F-A0C5-70D80171C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2696" y="6612219"/>
            <a:ext cx="520184" cy="24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6C10794-8A7D-BB42-ABAD-E8AE13575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0443" y="6614939"/>
            <a:ext cx="606079" cy="28900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B7A368D-320A-6B43-B354-9E0A9879B93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7780" y="6614939"/>
            <a:ext cx="699808" cy="289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F488B61-9A7B-FF4F-ABA7-1E1F310E70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7505" y="6612219"/>
            <a:ext cx="608551" cy="26719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74CBD5B7-19E6-8E44-94CD-23C8DCDF7F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493397" y="3399862"/>
            <a:ext cx="4479403" cy="272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844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1E27F0-3703-5345-9218-A7F34F183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Der </a:t>
            </a:r>
            <a:r>
              <a:rPr lang="fr-FR" dirty="0" err="1">
                <a:solidFill>
                  <a:schemeClr val="tx1"/>
                </a:solidFill>
              </a:rPr>
              <a:t>Kamilala-Wettbewerb</a:t>
            </a:r>
            <a:r>
              <a:rPr lang="fr-FR" dirty="0">
                <a:solidFill>
                  <a:schemeClr val="tx1"/>
                </a:solidFill>
              </a:rPr>
              <a:t> </a:t>
            </a:r>
            <a:br>
              <a:rPr lang="fr-FR" dirty="0">
                <a:solidFill>
                  <a:schemeClr val="accent2"/>
                </a:solidFill>
              </a:rPr>
            </a:br>
            <a:r>
              <a:rPr lang="fr-FR" dirty="0">
                <a:solidFill>
                  <a:schemeClr val="accent2"/>
                </a:solidFill>
              </a:rPr>
              <a:t>Le concours </a:t>
            </a:r>
            <a:r>
              <a:rPr lang="fr-FR" dirty="0" err="1">
                <a:solidFill>
                  <a:schemeClr val="accent2"/>
                </a:solidFill>
              </a:rPr>
              <a:t>Kamilala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6680A7-DB4D-654B-8C52-6EBC39ECB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Nous questionnons trois dimensions entremêlées : </a:t>
            </a:r>
            <a:r>
              <a:rPr lang="fr-FR" dirty="0" err="1">
                <a:solidFill>
                  <a:schemeClr val="accent2"/>
                </a:solidFill>
              </a:rPr>
              <a:t>Wir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err="1">
                <a:solidFill>
                  <a:schemeClr val="accent2"/>
                </a:solidFill>
              </a:rPr>
              <a:t>hinterfragen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err="1">
                <a:solidFill>
                  <a:schemeClr val="accent2"/>
                </a:solidFill>
              </a:rPr>
              <a:t>drei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err="1">
                <a:solidFill>
                  <a:schemeClr val="accent2"/>
                </a:solidFill>
              </a:rPr>
              <a:t>miteinander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err="1">
                <a:solidFill>
                  <a:schemeClr val="accent2"/>
                </a:solidFill>
              </a:rPr>
              <a:t>verknüpfte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err="1">
                <a:solidFill>
                  <a:schemeClr val="accent2"/>
                </a:solidFill>
              </a:rPr>
              <a:t>Dimensionen</a:t>
            </a:r>
            <a:r>
              <a:rPr lang="fr-FR" dirty="0">
                <a:solidFill>
                  <a:schemeClr val="accent2"/>
                </a:solidFill>
              </a:rPr>
              <a:t> :</a:t>
            </a:r>
          </a:p>
          <a:p>
            <a:pPr marL="0" indent="0">
              <a:buNone/>
            </a:pPr>
            <a:r>
              <a:rPr lang="fr-FR" dirty="0"/>
              <a:t> collaboration et créativité dans le processus de réalisation collective, </a:t>
            </a:r>
            <a:r>
              <a:rPr lang="fr-FR" dirty="0" err="1">
                <a:solidFill>
                  <a:schemeClr val="accent2"/>
                </a:solidFill>
              </a:rPr>
              <a:t>Zusammenarbeit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err="1">
                <a:solidFill>
                  <a:schemeClr val="accent2"/>
                </a:solidFill>
              </a:rPr>
              <a:t>und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err="1">
                <a:solidFill>
                  <a:schemeClr val="accent2"/>
                </a:solidFill>
              </a:rPr>
              <a:t>Kreativität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err="1">
                <a:solidFill>
                  <a:schemeClr val="accent2"/>
                </a:solidFill>
              </a:rPr>
              <a:t>im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err="1">
                <a:solidFill>
                  <a:schemeClr val="accent2"/>
                </a:solidFill>
              </a:rPr>
              <a:t>Prozess</a:t>
            </a:r>
            <a:r>
              <a:rPr lang="fr-FR" dirty="0">
                <a:solidFill>
                  <a:schemeClr val="accent2"/>
                </a:solidFill>
              </a:rPr>
              <a:t> der </a:t>
            </a:r>
            <a:r>
              <a:rPr lang="fr-FR" dirty="0" err="1">
                <a:solidFill>
                  <a:schemeClr val="accent2"/>
                </a:solidFill>
              </a:rPr>
              <a:t>kollektiven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err="1">
                <a:solidFill>
                  <a:schemeClr val="accent2"/>
                </a:solidFill>
              </a:rPr>
              <a:t>Realisierung</a:t>
            </a:r>
            <a:r>
              <a:rPr lang="fr-FR" dirty="0">
                <a:solidFill>
                  <a:schemeClr val="accent2"/>
                </a:solidFill>
              </a:rPr>
              <a:t>, </a:t>
            </a:r>
          </a:p>
          <a:p>
            <a:pPr marL="0" indent="0">
              <a:buNone/>
            </a:pPr>
            <a:r>
              <a:rPr lang="fr-FR" dirty="0"/>
              <a:t>phénomènes d’</a:t>
            </a:r>
            <a:r>
              <a:rPr lang="fr-FR" dirty="0" err="1"/>
              <a:t>auteurisation</a:t>
            </a:r>
            <a:r>
              <a:rPr lang="fr-FR" dirty="0"/>
              <a:t> et </a:t>
            </a:r>
            <a:r>
              <a:rPr lang="fr-FR" dirty="0">
                <a:solidFill>
                  <a:schemeClr val="accent2"/>
                </a:solidFill>
              </a:rPr>
              <a:t>/ </a:t>
            </a:r>
            <a:r>
              <a:rPr lang="fr-FR" dirty="0" err="1">
                <a:solidFill>
                  <a:schemeClr val="accent2"/>
                </a:solidFill>
              </a:rPr>
              <a:t>Phänomene</a:t>
            </a:r>
            <a:r>
              <a:rPr lang="fr-FR" dirty="0">
                <a:solidFill>
                  <a:schemeClr val="accent2"/>
                </a:solidFill>
              </a:rPr>
              <a:t> der « </a:t>
            </a:r>
            <a:r>
              <a:rPr lang="fr-FR" i="1" dirty="0" err="1">
                <a:solidFill>
                  <a:schemeClr val="accent2"/>
                </a:solidFill>
              </a:rPr>
              <a:t>Auteurisation</a:t>
            </a:r>
            <a:r>
              <a:rPr lang="fr-FR" dirty="0">
                <a:solidFill>
                  <a:schemeClr val="accent2"/>
                </a:solidFill>
              </a:rPr>
              <a:t> » </a:t>
            </a:r>
            <a:r>
              <a:rPr lang="fr-FR" dirty="0" err="1">
                <a:solidFill>
                  <a:schemeClr val="accent2"/>
                </a:solidFill>
              </a:rPr>
              <a:t>und</a:t>
            </a:r>
            <a:r>
              <a:rPr lang="fr-FR" dirty="0">
                <a:solidFill>
                  <a:schemeClr val="accent2"/>
                </a:solidFill>
              </a:rPr>
              <a:t> </a:t>
            </a:r>
          </a:p>
          <a:p>
            <a:pPr marL="0" indent="0">
              <a:buNone/>
            </a:pPr>
            <a:r>
              <a:rPr lang="fr-FR" dirty="0"/>
              <a:t>place de l’altérité dans l’éducation. /</a:t>
            </a:r>
            <a:r>
              <a:rPr lang="fr-FR" dirty="0" err="1">
                <a:solidFill>
                  <a:schemeClr val="accent2"/>
                </a:solidFill>
              </a:rPr>
              <a:t>Ort</a:t>
            </a:r>
            <a:r>
              <a:rPr lang="fr-FR" dirty="0">
                <a:solidFill>
                  <a:schemeClr val="accent2"/>
                </a:solidFill>
              </a:rPr>
              <a:t> des </a:t>
            </a:r>
            <a:r>
              <a:rPr lang="fr-FR" dirty="0" err="1">
                <a:solidFill>
                  <a:schemeClr val="accent2"/>
                </a:solidFill>
              </a:rPr>
              <a:t>Andersseins</a:t>
            </a:r>
            <a:r>
              <a:rPr lang="fr-FR" dirty="0">
                <a:solidFill>
                  <a:schemeClr val="accent2"/>
                </a:solidFill>
              </a:rPr>
              <a:t> in der </a:t>
            </a:r>
            <a:r>
              <a:rPr lang="fr-FR" dirty="0" err="1">
                <a:solidFill>
                  <a:schemeClr val="accent2"/>
                </a:solidFill>
              </a:rPr>
              <a:t>Bildung</a:t>
            </a:r>
            <a:r>
              <a:rPr lang="fr-FR" dirty="0">
                <a:solidFill>
                  <a:schemeClr val="accent2"/>
                </a:solidFill>
              </a:rPr>
              <a:t>.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2FAF1B1-3DCB-504A-8720-57ED3B62C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 « Quelles approches pour favoriser la diversité des langues ? Retour sur un projet Erasmus + autour du concours kamishibaï plurilingue » Deborah Gentès, Delphine Leroy, Marie Peretti-Ndiaye &amp; Pascale Prax-Dubois 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DD3B5BA-8553-AC4A-8AAC-7D1926135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3E46030-2B9C-AC48-9424-8A4126FF1F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66800" y="778497"/>
            <a:ext cx="1263316" cy="1280160"/>
          </a:xfrm>
          <a:prstGeom prst="rect">
            <a:avLst/>
          </a:prstGeom>
        </p:spPr>
      </p:pic>
      <p:pic>
        <p:nvPicPr>
          <p:cNvPr id="3076" name="Picture 4" descr="Association D'Une Langue A L'Autre (Montreuil, Seine-Saint-Denis) -  Kamishibaï 2">
            <a:extLst>
              <a:ext uri="{FF2B5EF4-FFF2-40B4-BE49-F238E27FC236}">
                <a16:creationId xmlns:a16="http://schemas.microsoft.com/office/drawing/2014/main" id="{789416F2-2FC8-924F-86AB-46E03639D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376" y="4215853"/>
            <a:ext cx="6225988" cy="181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526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9BE678-D008-0B4D-B037-6A6E5B7C9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err="1">
                <a:solidFill>
                  <a:schemeClr val="accent2"/>
                </a:solidFill>
              </a:rPr>
              <a:t>Frage</a:t>
            </a:r>
            <a:r>
              <a:rPr lang="fr-FR" dirty="0">
                <a:solidFill>
                  <a:schemeClr val="accent2"/>
                </a:solidFill>
              </a:rPr>
              <a:t>/ </a:t>
            </a:r>
            <a:r>
              <a:rPr lang="fr-FR" dirty="0">
                <a:solidFill>
                  <a:schemeClr val="tx1"/>
                </a:solidFill>
              </a:rPr>
              <a:t>Question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7AB94F8-AE44-D64D-A3B2-964997A14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Dans quels contextes (idéologiques, politiques, pédagogiques etc.) le kamishibaï peut-il ouvrir à des possibles dialogues à travers des pratiques de coopération et d’ouverture sur l’environnement des personnes ?</a:t>
            </a:r>
          </a:p>
          <a:p>
            <a:pPr lvl="8" algn="r"/>
            <a:endParaRPr lang="fr-FR" sz="1800" dirty="0">
              <a:solidFill>
                <a:schemeClr val="accent2"/>
              </a:solidFill>
            </a:endParaRPr>
          </a:p>
          <a:p>
            <a:pPr lvl="8" algn="r"/>
            <a:endParaRPr lang="fr-FR" sz="1800" dirty="0">
              <a:solidFill>
                <a:schemeClr val="accent2"/>
              </a:solidFill>
            </a:endParaRPr>
          </a:p>
          <a:p>
            <a:pPr lvl="8" algn="r"/>
            <a:r>
              <a:rPr lang="fr-FR" sz="1800" dirty="0">
                <a:solidFill>
                  <a:schemeClr val="accent2"/>
                </a:solidFill>
              </a:rPr>
              <a:t>In </a:t>
            </a:r>
            <a:r>
              <a:rPr lang="fr-FR" sz="1800" dirty="0" err="1">
                <a:solidFill>
                  <a:schemeClr val="accent2"/>
                </a:solidFill>
              </a:rPr>
              <a:t>welchen</a:t>
            </a:r>
            <a:r>
              <a:rPr lang="fr-FR" sz="1800" dirty="0">
                <a:solidFill>
                  <a:schemeClr val="accent2"/>
                </a:solidFill>
              </a:rPr>
              <a:t> </a:t>
            </a:r>
            <a:r>
              <a:rPr lang="fr-FR" sz="1800" dirty="0" err="1">
                <a:solidFill>
                  <a:schemeClr val="accent2"/>
                </a:solidFill>
              </a:rPr>
              <a:t>Kontexten</a:t>
            </a:r>
            <a:r>
              <a:rPr lang="fr-FR" sz="1800" dirty="0">
                <a:solidFill>
                  <a:schemeClr val="accent2"/>
                </a:solidFill>
              </a:rPr>
              <a:t> (</a:t>
            </a:r>
            <a:r>
              <a:rPr lang="fr-FR" sz="1800" dirty="0" err="1">
                <a:solidFill>
                  <a:schemeClr val="accent2"/>
                </a:solidFill>
              </a:rPr>
              <a:t>ideologisch</a:t>
            </a:r>
            <a:r>
              <a:rPr lang="fr-FR" sz="1800" dirty="0">
                <a:solidFill>
                  <a:schemeClr val="accent2"/>
                </a:solidFill>
              </a:rPr>
              <a:t>, </a:t>
            </a:r>
            <a:r>
              <a:rPr lang="fr-FR" sz="1800" dirty="0" err="1">
                <a:solidFill>
                  <a:schemeClr val="accent2"/>
                </a:solidFill>
              </a:rPr>
              <a:t>politisch</a:t>
            </a:r>
            <a:r>
              <a:rPr lang="fr-FR" sz="1800" dirty="0">
                <a:solidFill>
                  <a:schemeClr val="accent2"/>
                </a:solidFill>
              </a:rPr>
              <a:t>, </a:t>
            </a:r>
            <a:r>
              <a:rPr lang="fr-FR" sz="1800" dirty="0" err="1">
                <a:solidFill>
                  <a:schemeClr val="accent2"/>
                </a:solidFill>
              </a:rPr>
              <a:t>pädagogisch</a:t>
            </a:r>
            <a:r>
              <a:rPr lang="fr-FR" sz="1800" dirty="0">
                <a:solidFill>
                  <a:schemeClr val="accent2"/>
                </a:solidFill>
              </a:rPr>
              <a:t>, etc.) </a:t>
            </a:r>
            <a:r>
              <a:rPr lang="fr-FR" sz="1800" dirty="0" err="1">
                <a:solidFill>
                  <a:schemeClr val="accent2"/>
                </a:solidFill>
              </a:rPr>
              <a:t>kann</a:t>
            </a:r>
            <a:r>
              <a:rPr lang="fr-FR" sz="1800" dirty="0">
                <a:solidFill>
                  <a:schemeClr val="accent2"/>
                </a:solidFill>
              </a:rPr>
              <a:t> </a:t>
            </a:r>
            <a:r>
              <a:rPr lang="fr-FR" sz="1800" dirty="0" err="1">
                <a:solidFill>
                  <a:schemeClr val="accent2"/>
                </a:solidFill>
              </a:rPr>
              <a:t>das</a:t>
            </a:r>
            <a:r>
              <a:rPr lang="fr-FR" sz="1800" dirty="0">
                <a:solidFill>
                  <a:schemeClr val="accent2"/>
                </a:solidFill>
              </a:rPr>
              <a:t> </a:t>
            </a:r>
            <a:r>
              <a:rPr lang="fr-FR" sz="1800" dirty="0" err="1">
                <a:solidFill>
                  <a:schemeClr val="accent2"/>
                </a:solidFill>
              </a:rPr>
              <a:t>Kamishibai</a:t>
            </a:r>
            <a:r>
              <a:rPr lang="fr-FR" sz="1800" dirty="0">
                <a:solidFill>
                  <a:schemeClr val="accent2"/>
                </a:solidFill>
              </a:rPr>
              <a:t> </a:t>
            </a:r>
            <a:r>
              <a:rPr lang="fr-FR" sz="1800" dirty="0" err="1">
                <a:solidFill>
                  <a:schemeClr val="accent2"/>
                </a:solidFill>
              </a:rPr>
              <a:t>durch</a:t>
            </a:r>
            <a:r>
              <a:rPr lang="fr-FR" sz="1800" dirty="0">
                <a:solidFill>
                  <a:schemeClr val="accent2"/>
                </a:solidFill>
              </a:rPr>
              <a:t> </a:t>
            </a:r>
            <a:r>
              <a:rPr lang="fr-FR" sz="1800" dirty="0" err="1">
                <a:solidFill>
                  <a:schemeClr val="accent2"/>
                </a:solidFill>
              </a:rPr>
              <a:t>Praktiken</a:t>
            </a:r>
            <a:r>
              <a:rPr lang="fr-FR" sz="1800" dirty="0">
                <a:solidFill>
                  <a:schemeClr val="accent2"/>
                </a:solidFill>
              </a:rPr>
              <a:t> der </a:t>
            </a:r>
            <a:r>
              <a:rPr lang="fr-FR" sz="1800" dirty="0" err="1">
                <a:solidFill>
                  <a:schemeClr val="accent2"/>
                </a:solidFill>
              </a:rPr>
              <a:t>Kooperation</a:t>
            </a:r>
            <a:r>
              <a:rPr lang="fr-FR" sz="1800" dirty="0">
                <a:solidFill>
                  <a:schemeClr val="accent2"/>
                </a:solidFill>
              </a:rPr>
              <a:t> </a:t>
            </a:r>
            <a:r>
              <a:rPr lang="fr-FR" sz="1800" dirty="0" err="1">
                <a:solidFill>
                  <a:schemeClr val="accent2"/>
                </a:solidFill>
              </a:rPr>
              <a:t>und</a:t>
            </a:r>
            <a:r>
              <a:rPr lang="fr-FR" sz="1800" dirty="0">
                <a:solidFill>
                  <a:schemeClr val="accent2"/>
                </a:solidFill>
              </a:rPr>
              <a:t> </a:t>
            </a:r>
            <a:r>
              <a:rPr lang="fr-FR" sz="1800" dirty="0" err="1">
                <a:solidFill>
                  <a:schemeClr val="accent2"/>
                </a:solidFill>
              </a:rPr>
              <a:t>Offenheit</a:t>
            </a:r>
            <a:r>
              <a:rPr lang="fr-FR" sz="1800" dirty="0">
                <a:solidFill>
                  <a:schemeClr val="accent2"/>
                </a:solidFill>
              </a:rPr>
              <a:t> </a:t>
            </a:r>
            <a:r>
              <a:rPr lang="fr-FR" sz="1800" dirty="0" err="1">
                <a:solidFill>
                  <a:schemeClr val="accent2"/>
                </a:solidFill>
              </a:rPr>
              <a:t>gegenüber</a:t>
            </a:r>
            <a:r>
              <a:rPr lang="fr-FR" sz="1800" dirty="0">
                <a:solidFill>
                  <a:schemeClr val="accent2"/>
                </a:solidFill>
              </a:rPr>
              <a:t> der </a:t>
            </a:r>
            <a:r>
              <a:rPr lang="fr-FR" sz="1800" dirty="0" err="1">
                <a:solidFill>
                  <a:schemeClr val="accent2"/>
                </a:solidFill>
              </a:rPr>
              <a:t>Umwelt</a:t>
            </a:r>
            <a:r>
              <a:rPr lang="fr-FR" sz="1800" dirty="0">
                <a:solidFill>
                  <a:schemeClr val="accent2"/>
                </a:solidFill>
              </a:rPr>
              <a:t> der </a:t>
            </a:r>
            <a:r>
              <a:rPr lang="fr-FR" sz="1800" dirty="0" err="1">
                <a:solidFill>
                  <a:schemeClr val="accent2"/>
                </a:solidFill>
              </a:rPr>
              <a:t>Menschen</a:t>
            </a:r>
            <a:r>
              <a:rPr lang="fr-FR" sz="1800" dirty="0">
                <a:solidFill>
                  <a:schemeClr val="accent2"/>
                </a:solidFill>
              </a:rPr>
              <a:t> </a:t>
            </a:r>
            <a:r>
              <a:rPr lang="fr-FR" sz="1800" dirty="0" err="1">
                <a:solidFill>
                  <a:schemeClr val="accent2"/>
                </a:solidFill>
              </a:rPr>
              <a:t>mögliche</a:t>
            </a:r>
            <a:r>
              <a:rPr lang="fr-FR" sz="1800" dirty="0">
                <a:solidFill>
                  <a:schemeClr val="accent2"/>
                </a:solidFill>
              </a:rPr>
              <a:t> </a:t>
            </a:r>
            <a:r>
              <a:rPr lang="fr-FR" sz="1800" dirty="0" err="1">
                <a:solidFill>
                  <a:schemeClr val="accent2"/>
                </a:solidFill>
              </a:rPr>
              <a:t>Dialoge</a:t>
            </a:r>
            <a:r>
              <a:rPr lang="fr-FR" sz="1800" dirty="0">
                <a:solidFill>
                  <a:schemeClr val="accent2"/>
                </a:solidFill>
              </a:rPr>
              <a:t> </a:t>
            </a:r>
            <a:r>
              <a:rPr lang="fr-FR" sz="1800" dirty="0" err="1">
                <a:solidFill>
                  <a:schemeClr val="accent2"/>
                </a:solidFill>
              </a:rPr>
              <a:t>eröffnen</a:t>
            </a:r>
            <a:r>
              <a:rPr lang="fr-FR" sz="1800" dirty="0">
                <a:solidFill>
                  <a:schemeClr val="accent2"/>
                </a:solidFill>
              </a:rPr>
              <a:t>?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154F712-8A52-E245-AA3D-450AD7BC1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66800" y="6215406"/>
            <a:ext cx="8788400" cy="366586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 « </a:t>
            </a:r>
            <a:r>
              <a:rPr lang="en-US" dirty="0" err="1">
                <a:solidFill>
                  <a:schemeClr val="accent2"/>
                </a:solidFill>
              </a:rPr>
              <a:t>Quelles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approches</a:t>
            </a:r>
            <a:r>
              <a:rPr lang="en-US" dirty="0">
                <a:solidFill>
                  <a:schemeClr val="accent2"/>
                </a:solidFill>
              </a:rPr>
              <a:t> pour </a:t>
            </a:r>
            <a:r>
              <a:rPr lang="en-US" dirty="0" err="1">
                <a:solidFill>
                  <a:schemeClr val="accent2"/>
                </a:solidFill>
              </a:rPr>
              <a:t>favoriser</a:t>
            </a:r>
            <a:r>
              <a:rPr lang="en-US" dirty="0">
                <a:solidFill>
                  <a:schemeClr val="accent2"/>
                </a:solidFill>
              </a:rPr>
              <a:t> la </a:t>
            </a:r>
            <a:r>
              <a:rPr lang="en-US" dirty="0" err="1">
                <a:solidFill>
                  <a:schemeClr val="accent2"/>
                </a:solidFill>
              </a:rPr>
              <a:t>diversité</a:t>
            </a:r>
            <a:r>
              <a:rPr lang="en-US" dirty="0">
                <a:solidFill>
                  <a:schemeClr val="accent2"/>
                </a:solidFill>
              </a:rPr>
              <a:t> des </a:t>
            </a:r>
            <a:r>
              <a:rPr lang="en-US" dirty="0" err="1">
                <a:solidFill>
                  <a:schemeClr val="accent2"/>
                </a:solidFill>
              </a:rPr>
              <a:t>langues</a:t>
            </a:r>
            <a:r>
              <a:rPr lang="en-US" dirty="0">
                <a:solidFill>
                  <a:schemeClr val="accent2"/>
                </a:solidFill>
              </a:rPr>
              <a:t> ? Retour sur un </a:t>
            </a:r>
            <a:r>
              <a:rPr lang="en-US" dirty="0" err="1">
                <a:solidFill>
                  <a:schemeClr val="accent2"/>
                </a:solidFill>
              </a:rPr>
              <a:t>projet</a:t>
            </a:r>
            <a:r>
              <a:rPr lang="en-US" dirty="0">
                <a:solidFill>
                  <a:schemeClr val="accent2"/>
                </a:solidFill>
              </a:rPr>
              <a:t> Erasmus + </a:t>
            </a:r>
            <a:r>
              <a:rPr lang="en-US" dirty="0" err="1">
                <a:solidFill>
                  <a:schemeClr val="accent2"/>
                </a:solidFill>
              </a:rPr>
              <a:t>autour</a:t>
            </a:r>
            <a:r>
              <a:rPr lang="en-US" dirty="0">
                <a:solidFill>
                  <a:schemeClr val="accent2"/>
                </a:solidFill>
              </a:rPr>
              <a:t> du concours </a:t>
            </a:r>
            <a:r>
              <a:rPr lang="en-US" dirty="0" err="1">
                <a:solidFill>
                  <a:schemeClr val="accent2"/>
                </a:solidFill>
              </a:rPr>
              <a:t>kamishibaï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plurilingue</a:t>
            </a:r>
            <a:r>
              <a:rPr lang="en-US" dirty="0">
                <a:solidFill>
                  <a:schemeClr val="accent2"/>
                </a:solidFill>
              </a:rPr>
              <a:t> » Deborah </a:t>
            </a:r>
            <a:r>
              <a:rPr lang="en-US" dirty="0" err="1">
                <a:solidFill>
                  <a:schemeClr val="accent2"/>
                </a:solidFill>
              </a:rPr>
              <a:t>Gentès</a:t>
            </a:r>
            <a:r>
              <a:rPr lang="en-US" dirty="0">
                <a:solidFill>
                  <a:schemeClr val="accent2"/>
                </a:solidFill>
              </a:rPr>
              <a:t>, Delphine Leroy, Marie </a:t>
            </a:r>
            <a:r>
              <a:rPr lang="en-US" dirty="0" err="1">
                <a:solidFill>
                  <a:schemeClr val="accent2"/>
                </a:solidFill>
              </a:rPr>
              <a:t>Peretti</a:t>
            </a:r>
            <a:r>
              <a:rPr lang="en-US" dirty="0">
                <a:solidFill>
                  <a:schemeClr val="accent2"/>
                </a:solidFill>
              </a:rPr>
              <a:t>-Ndiaye &amp; Pascale </a:t>
            </a:r>
            <a:r>
              <a:rPr lang="en-US" dirty="0" err="1">
                <a:solidFill>
                  <a:schemeClr val="accent2"/>
                </a:solidFill>
              </a:rPr>
              <a:t>Prax</a:t>
            </a:r>
            <a:r>
              <a:rPr lang="en-US" dirty="0">
                <a:solidFill>
                  <a:schemeClr val="accent2"/>
                </a:solidFill>
              </a:rPr>
              <a:t>-Dubois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CEF357A-8852-3B47-AE20-CDD0B311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2" descr="Logo Erasmus | Signification, Symbole, Évolution">
            <a:extLst>
              <a:ext uri="{FF2B5EF4-FFF2-40B4-BE49-F238E27FC236}">
                <a16:creationId xmlns:a16="http://schemas.microsoft.com/office/drawing/2014/main" id="{4A9ADC16-CD07-7E4F-A0C5-70D80171C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2696" y="6612219"/>
            <a:ext cx="520184" cy="24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6C10794-8A7D-BB42-ABAD-E8AE13575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0443" y="6614939"/>
            <a:ext cx="606079" cy="28900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B7A368D-320A-6B43-B354-9E0A9879B93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7780" y="6614939"/>
            <a:ext cx="699808" cy="289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F488B61-9A7B-FF4F-ABA7-1E1F310E70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7505" y="6612219"/>
            <a:ext cx="608551" cy="26719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A1B703B-EAB4-BE41-B27D-705281466E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903514" y="3108960"/>
            <a:ext cx="3015006" cy="301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8804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3454</TotalTime>
  <Words>1265</Words>
  <Application>Microsoft Macintosh PowerPoint</Application>
  <PresentationFormat>Grand écran</PresentationFormat>
  <Paragraphs>122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Century Gothic</vt:lpstr>
      <vt:lpstr>Garamond</vt:lpstr>
      <vt:lpstr>Savon</vt:lpstr>
      <vt:lpstr>    colloque Ofaj juin 2021 Quelles approches pour favoriser la diversité des langues ? Retour sur un projet Erasmus + autour du concours kamishibaï plurilingue   </vt:lpstr>
      <vt:lpstr>                 colloque Ofaj juin 2021   Mit welchen Ansätzen kann die Vielfalt der Sprachen gefördert werden?  Ein Rückblick auf ein Erasmus+-Projekt, das auf einem mehrsprachigen Kamishibai-Wettbewerb basierte </vt:lpstr>
      <vt:lpstr>  Entschuldigung</vt:lpstr>
      <vt:lpstr>Sprachen und Projekte DFJW Langues et projets OFAJ</vt:lpstr>
      <vt:lpstr> Diverse und inklusive Mehrsprachigkeit  Plurilinguisme diversifié et inclusif </vt:lpstr>
      <vt:lpstr>Le / das Kamishibaï ? </vt:lpstr>
      <vt:lpstr>Das mehrsprachige Kamishibai: die Daten Le Kamishibaï plurilingue : les données</vt:lpstr>
      <vt:lpstr>Der Kamilala-Wettbewerb  Le concours Kamilala</vt:lpstr>
      <vt:lpstr>Frage/ Question</vt:lpstr>
      <vt:lpstr>Notre focale :  L’écriture collective &amp; collaborative Unser Fokus: Kollektives &amp; kollaboratives Schreiben</vt:lpstr>
      <vt:lpstr>Un atout / Ein Vorteil </vt:lpstr>
      <vt:lpstr>Des freins / Die Bremsen</vt:lpstr>
      <vt:lpstr>Enjeux / Ausgaben </vt:lpstr>
      <vt:lpstr>Schlussfolgerung Conclusion</vt:lpstr>
      <vt:lpstr>  Merci de votre attention Vielen Dank für Ihre Aufmerksamkeit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Quelles approches pour favoriser la diversité des langues ? Retour sur un projet Erasmus + autour du concours du kamishibaï plurilingue   </dc:title>
  <dc:creator>Microsoft Office User</dc:creator>
  <cp:lastModifiedBy>Microsoft Office User</cp:lastModifiedBy>
  <cp:revision>45</cp:revision>
  <dcterms:created xsi:type="dcterms:W3CDTF">2021-05-24T15:53:04Z</dcterms:created>
  <dcterms:modified xsi:type="dcterms:W3CDTF">2021-06-11T16:39:53Z</dcterms:modified>
</cp:coreProperties>
</file>